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8"/>
  </p:notesMasterIdLst>
  <p:handoutMasterIdLst>
    <p:handoutMasterId r:id="rId39"/>
  </p:handoutMasterIdLst>
  <p:sldIdLst>
    <p:sldId id="278" r:id="rId2"/>
    <p:sldId id="280" r:id="rId3"/>
    <p:sldId id="279" r:id="rId4"/>
    <p:sldId id="315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2" r:id="rId16"/>
    <p:sldId id="293" r:id="rId17"/>
    <p:sldId id="295" r:id="rId18"/>
    <p:sldId id="296" r:id="rId19"/>
    <p:sldId id="297" r:id="rId20"/>
    <p:sldId id="298" r:id="rId21"/>
    <p:sldId id="299" r:id="rId22"/>
    <p:sldId id="300" r:id="rId23"/>
    <p:sldId id="301" r:id="rId24"/>
    <p:sldId id="294" r:id="rId25"/>
    <p:sldId id="302" r:id="rId26"/>
    <p:sldId id="303" r:id="rId27"/>
    <p:sldId id="304" r:id="rId28"/>
    <p:sldId id="305" r:id="rId29"/>
    <p:sldId id="306" r:id="rId30"/>
    <p:sldId id="308" r:id="rId31"/>
    <p:sldId id="309" r:id="rId32"/>
    <p:sldId id="310" r:id="rId33"/>
    <p:sldId id="311" r:id="rId34"/>
    <p:sldId id="312" r:id="rId35"/>
    <p:sldId id="313" r:id="rId36"/>
    <p:sldId id="314" r:id="rId37"/>
  </p:sldIdLst>
  <p:sldSz cx="9144000" cy="6858000" type="screen4x3"/>
  <p:notesSz cx="7023100" cy="93091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412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3" userDrawn="1">
          <p15:clr>
            <a:srgbClr val="A4A3A4"/>
          </p15:clr>
        </p15:guide>
        <p15:guide id="2" pos="2213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2060"/>
    <a:srgbClr val="1459AC"/>
    <a:srgbClr val="4080C0"/>
    <a:srgbClr val="0000CC"/>
    <a:srgbClr val="336699"/>
    <a:srgbClr val="33C099"/>
    <a:srgbClr val="3366FF"/>
    <a:srgbClr val="FFCC99"/>
    <a:srgbClr val="0099FF"/>
    <a:srgbClr val="CA5F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7" autoAdjust="0"/>
    <p:restoredTop sz="85315" autoAdjust="0"/>
  </p:normalViewPr>
  <p:slideViewPr>
    <p:cSldViewPr>
      <p:cViewPr varScale="1">
        <p:scale>
          <a:sx n="99" d="100"/>
          <a:sy n="99" d="100"/>
        </p:scale>
        <p:origin x="1806" y="84"/>
      </p:cViewPr>
      <p:guideLst>
        <p:guide orient="horz" pos="3120"/>
        <p:guide pos="412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008"/>
    </p:cViewPr>
  </p:sorterViewPr>
  <p:notesViewPr>
    <p:cSldViewPr>
      <p:cViewPr>
        <p:scale>
          <a:sx n="66" d="100"/>
          <a:sy n="66" d="100"/>
        </p:scale>
        <p:origin x="3468" y="204"/>
      </p:cViewPr>
      <p:guideLst>
        <p:guide orient="horz" pos="2933"/>
        <p:guide pos="221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5"/>
            <a:ext cx="3043344" cy="465774"/>
          </a:xfrm>
          <a:prstGeom prst="rect">
            <a:avLst/>
          </a:prstGeom>
        </p:spPr>
        <p:txBody>
          <a:bodyPr vert="horz" lIns="92683" tIns="46341" rIns="92683" bIns="4634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8133" y="5"/>
            <a:ext cx="3043344" cy="465774"/>
          </a:xfrm>
          <a:prstGeom prst="rect">
            <a:avLst/>
          </a:prstGeom>
        </p:spPr>
        <p:txBody>
          <a:bodyPr vert="horz" lIns="92683" tIns="46341" rIns="92683" bIns="46341" rtlCol="0"/>
          <a:lstStyle>
            <a:lvl1pPr algn="r">
              <a:defRPr sz="1300"/>
            </a:lvl1pPr>
          </a:lstStyle>
          <a:p>
            <a:fld id="{0297D229-7E0D-46FB-A71E-11113048FC64}" type="datetimeFigureOut">
              <a:rPr lang="en-US" smtClean="0"/>
              <a:pPr/>
              <a:t>9/5/2019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8841742"/>
            <a:ext cx="3043344" cy="465774"/>
          </a:xfrm>
          <a:prstGeom prst="rect">
            <a:avLst/>
          </a:prstGeom>
        </p:spPr>
        <p:txBody>
          <a:bodyPr vert="horz" lIns="92683" tIns="46341" rIns="92683" bIns="4634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8133" y="8841742"/>
            <a:ext cx="3043344" cy="465774"/>
          </a:xfrm>
          <a:prstGeom prst="rect">
            <a:avLst/>
          </a:prstGeom>
        </p:spPr>
        <p:txBody>
          <a:bodyPr vert="horz" lIns="92683" tIns="46341" rIns="92683" bIns="46341" rtlCol="0" anchor="b"/>
          <a:lstStyle>
            <a:lvl1pPr algn="r">
              <a:defRPr sz="1300"/>
            </a:lvl1pPr>
          </a:lstStyle>
          <a:p>
            <a:fld id="{32615600-4260-4793-B9C5-69F6C7990F9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083133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2"/>
            <a:ext cx="3043396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5" rIns="93048" bIns="46525" numCol="1" anchor="t" anchorCtr="0" compatLnSpc="1">
            <a:prstTxWarp prst="textNoShape">
              <a:avLst/>
            </a:prstTxWarp>
          </a:bodyPr>
          <a:lstStyle>
            <a:lvl1pPr defTabSz="928803">
              <a:defRPr sz="13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9708" y="2"/>
            <a:ext cx="3043396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5" rIns="93048" bIns="46525" numCol="1" anchor="t" anchorCtr="0" compatLnSpc="1">
            <a:prstTxWarp prst="textNoShape">
              <a:avLst/>
            </a:prstTxWarp>
          </a:bodyPr>
          <a:lstStyle>
            <a:lvl1pPr algn="r" defTabSz="928803">
              <a:defRPr sz="13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7450" y="701675"/>
            <a:ext cx="4649788" cy="3487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314" y="4422738"/>
            <a:ext cx="5150486" cy="41869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5" rIns="93048" bIns="4652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8843889"/>
            <a:ext cx="3043396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5" rIns="93048" bIns="46525" numCol="1" anchor="b" anchorCtr="0" compatLnSpc="1">
            <a:prstTxWarp prst="textNoShape">
              <a:avLst/>
            </a:prstTxWarp>
          </a:bodyPr>
          <a:lstStyle>
            <a:lvl1pPr defTabSz="928803">
              <a:defRPr sz="13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9708" y="8843889"/>
            <a:ext cx="3043396" cy="4652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048" tIns="46525" rIns="93048" bIns="46525" numCol="1" anchor="b" anchorCtr="0" compatLnSpc="1">
            <a:prstTxWarp prst="textNoShape">
              <a:avLst/>
            </a:prstTxWarp>
          </a:bodyPr>
          <a:lstStyle>
            <a:lvl1pPr algn="r" defTabSz="928803">
              <a:defRPr sz="1300"/>
            </a:lvl1pPr>
          </a:lstStyle>
          <a:p>
            <a:fld id="{50CA88ED-142F-4A97-B8C6-7D121B6A162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375582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2151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89C24E2-12CC-402C-85FE-1CCBDB8BD412}" type="slidenum">
              <a:rPr lang="en-US"/>
              <a:pPr/>
              <a:t>10</a:t>
            </a:fld>
            <a:endParaRPr lang="en-US"/>
          </a:p>
        </p:txBody>
      </p:sp>
      <p:sp>
        <p:nvSpPr>
          <p:cNvPr id="378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8108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23518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B0E06C2-4882-40A7-9C9E-8BA94EBD5835}" type="slidenum">
              <a:rPr lang="en-US"/>
              <a:pPr/>
              <a:t>12</a:t>
            </a:fld>
            <a:endParaRPr lang="en-US"/>
          </a:p>
        </p:txBody>
      </p:sp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322334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F18477-529A-4A6F-8756-F6AE054E4767}" type="slidenum">
              <a:rPr lang="en-US"/>
              <a:pPr/>
              <a:t>13</a:t>
            </a:fld>
            <a:endParaRPr lang="en-US"/>
          </a:p>
        </p:txBody>
      </p:sp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252568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80A64B0-C967-45BB-8973-504724D53287}" type="slidenum">
              <a:rPr lang="en-US"/>
              <a:pPr/>
              <a:t>14</a:t>
            </a:fld>
            <a:endParaRPr lang="en-US"/>
          </a:p>
        </p:txBody>
      </p:sp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194346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4E7E199-1F2E-4E3A-80DE-6BD6A3B0E72A}" type="slidenum">
              <a:rPr lang="en-US"/>
              <a:pPr/>
              <a:t>15</a:t>
            </a:fld>
            <a:endParaRPr lang="en-US"/>
          </a:p>
        </p:txBody>
      </p:sp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7627482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289620-9C4F-4EA1-B712-43DCCFA8170E}" type="slidenum">
              <a:rPr lang="en-US"/>
              <a:pPr/>
              <a:t>16</a:t>
            </a:fld>
            <a:endParaRPr lang="en-US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874838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D2D86A6-1EF9-442A-A548-064BCAD33FFA}" type="slidenum">
              <a:rPr lang="en-US"/>
              <a:pPr/>
              <a:t>17</a:t>
            </a:fld>
            <a:endParaRPr lang="en-US"/>
          </a:p>
        </p:txBody>
      </p:sp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794124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5B4C4B8-6D5C-47A7-A944-B06CCEF747C6}" type="slidenum">
              <a:rPr lang="en-US"/>
              <a:pPr/>
              <a:t>18</a:t>
            </a:fld>
            <a:endParaRPr lang="en-US"/>
          </a:p>
        </p:txBody>
      </p:sp>
      <p:sp>
        <p:nvSpPr>
          <p:cNvPr id="593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35817392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3B10CDF-546C-4F2E-9B8B-364A47F7956E}" type="slidenum">
              <a:rPr lang="en-US"/>
              <a:pPr/>
              <a:t>19</a:t>
            </a:fld>
            <a:endParaRPr lang="en-US"/>
          </a:p>
        </p:txBody>
      </p:sp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218077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653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0AEBA-3110-4B66-94DC-510FD42B8631}" type="slidenum">
              <a:rPr lang="en-US"/>
              <a:pPr/>
              <a:t>20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Scott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00572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F0AEBA-3110-4B66-94DC-510FD42B8631}" type="slidenum">
              <a:rPr lang="en-US"/>
              <a:pPr/>
              <a:t>21</a:t>
            </a:fld>
            <a:endParaRPr lang="en-US"/>
          </a:p>
        </p:txBody>
      </p:sp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Scott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8577491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2948F5A-495E-44F7-A02D-5D399B994AAC}" type="slidenum">
              <a:rPr lang="en-US"/>
              <a:pPr/>
              <a:t>22</a:t>
            </a:fld>
            <a:endParaRPr lang="en-US"/>
          </a:p>
        </p:txBody>
      </p:sp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81044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81D728D-4972-4913-A68C-BCEE3907045D}" type="slidenum">
              <a:rPr lang="en-US"/>
              <a:pPr/>
              <a:t>23</a:t>
            </a:fld>
            <a:endParaRPr lang="en-US"/>
          </a:p>
        </p:txBody>
      </p:sp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178504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11292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4A5FFA2-5B21-4274-A352-1546320C13A2}" type="slidenum">
              <a:rPr lang="en-US"/>
              <a:pPr/>
              <a:t>25</a:t>
            </a:fld>
            <a:endParaRPr lang="en-US"/>
          </a:p>
        </p:txBody>
      </p:sp>
      <p:sp>
        <p:nvSpPr>
          <p:cNvPr id="522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538802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7C7B4-13E6-4648-B021-B82EBA89001A}" type="slidenum">
              <a:rPr lang="en-US"/>
              <a:pPr/>
              <a:t>26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3720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0F7C7B4-13E6-4648-B021-B82EBA89001A}" type="slidenum">
              <a:rPr lang="en-US"/>
              <a:pPr/>
              <a:t>27</a:t>
            </a:fld>
            <a:endParaRPr lang="en-US"/>
          </a:p>
        </p:txBody>
      </p:sp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526205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655D1B8-EEBD-4150-A0C8-876E971D768F}" type="slidenum">
              <a:rPr lang="en-US"/>
              <a:pPr/>
              <a:t>28</a:t>
            </a:fld>
            <a:endParaRPr lang="en-US"/>
          </a:p>
        </p:txBody>
      </p:sp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4952462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40981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927883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87325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F42015-C5E9-4000-9111-FE00BE649D48}" type="slidenum">
              <a:rPr lang="en-US"/>
              <a:pPr/>
              <a:t>31</a:t>
            </a:fld>
            <a:endParaRPr lang="en-US"/>
          </a:p>
        </p:txBody>
      </p:sp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30718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46074BB-28EE-41B5-8F19-DE33DABB0F10}" type="slidenum">
              <a:rPr lang="en-US"/>
              <a:pPr/>
              <a:t>32</a:t>
            </a:fld>
            <a:endParaRPr lang="en-US"/>
          </a:p>
        </p:txBody>
      </p:sp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667608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4C565-BBFD-4378-8E6A-5732343EE1C6}" type="slidenum">
              <a:rPr lang="en-US"/>
              <a:pPr/>
              <a:t>33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69932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FC4C565-BBFD-4378-8E6A-5732343EE1C6}" type="slidenum">
              <a:rPr lang="en-US"/>
              <a:pPr/>
              <a:t>34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319415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793366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963AC66-57F7-403B-AC63-31495C3271C3}" type="slidenum">
              <a:rPr lang="en-US"/>
              <a:pPr/>
              <a:t>36</a:t>
            </a:fld>
            <a:endParaRPr lang="en-US"/>
          </a:p>
        </p:txBody>
      </p:sp>
      <p:sp>
        <p:nvSpPr>
          <p:cNvPr id="614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018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Frank followed by Bobby Baker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CA88ED-142F-4A97-B8C6-7D121B6A162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65111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24B4FCE-C4F6-4541-96A3-BEA4B954905F}" type="slidenum">
              <a:rPr lang="en-US"/>
              <a:pPr/>
              <a:t>5</a:t>
            </a:fld>
            <a:endParaRPr lang="en-US"/>
          </a:p>
        </p:txBody>
      </p:sp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71090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BB1521D-636E-4311-8388-8A8619D25A26}" type="slidenum">
              <a:rPr lang="en-US"/>
              <a:pPr/>
              <a:t>6</a:t>
            </a:fld>
            <a:endParaRPr lang="en-US"/>
          </a:p>
        </p:txBody>
      </p:sp>
      <p:sp>
        <p:nvSpPr>
          <p:cNvPr id="348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9043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243C4AD-F87F-4688-9DE1-03B792F333AD}" type="slidenum">
              <a:rPr lang="en-US"/>
              <a:pPr/>
              <a:t>7</a:t>
            </a:fld>
            <a:endParaRPr lang="en-US"/>
          </a:p>
        </p:txBody>
      </p:sp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2540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44BD56-5DFF-4D64-96BD-9D698D8EE8F0}" type="slidenum">
              <a:rPr lang="en-US"/>
              <a:pPr/>
              <a:t>8</a:t>
            </a:fld>
            <a:endParaRPr lang="en-US"/>
          </a:p>
        </p:txBody>
      </p:sp>
      <p:sp>
        <p:nvSpPr>
          <p:cNvPr id="358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Dan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36692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E706A-E4DF-4B01-B140-626BE1448BEE}" type="slidenum">
              <a:rPr lang="en-US"/>
              <a:pPr/>
              <a:t>9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Scott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00858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bg>
      <p:bgPr>
        <a:gradFill flip="none" rotWithShape="1">
          <a:gsLst>
            <a:gs pos="8000">
              <a:srgbClr val="336699"/>
            </a:gs>
            <a:gs pos="60000">
              <a:schemeClr val="tx1">
                <a:lumMod val="20000"/>
                <a:lumOff val="80000"/>
              </a:schemeClr>
            </a:gs>
            <a:gs pos="96000">
              <a:schemeClr val="accent3">
                <a:alpha val="9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4114800"/>
            <a:ext cx="3810000" cy="1981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03642" y="2386584"/>
            <a:ext cx="5798372" cy="3581802"/>
          </a:xfrm>
          <a:prstGeom prst="rect">
            <a:avLst/>
          </a:prstGeom>
        </p:spPr>
        <p:txBody>
          <a:bodyPr lIns="0" tIns="0" rIns="0" bIns="0" anchor="t" anchorCtr="0">
            <a:noAutofit/>
          </a:bodyPr>
          <a:lstStyle>
            <a:lvl1pPr algn="l">
              <a:lnSpc>
                <a:spcPts val="6200"/>
              </a:lnSpc>
              <a:defRPr sz="6000" b="1" i="0" kern="1000" cap="all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Slide">
    <p:bg>
      <p:bgPr>
        <a:gradFill flip="none" rotWithShape="1">
          <a:gsLst>
            <a:gs pos="8000">
              <a:srgbClr val="4080C0"/>
            </a:gs>
            <a:gs pos="60000">
              <a:schemeClr val="tx1">
                <a:lumMod val="20000"/>
                <a:lumOff val="80000"/>
              </a:schemeClr>
            </a:gs>
            <a:gs pos="96000">
              <a:schemeClr val="accent3">
                <a:alpha val="9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6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228600"/>
            <a:ext cx="3762375" cy="37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blog logo-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00800" y="73025"/>
            <a:ext cx="2209800" cy="6603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911310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bg>
      <p:bgPr>
        <a:gradFill flip="none" rotWithShape="1">
          <a:gsLst>
            <a:gs pos="8000">
              <a:srgbClr val="4080C0"/>
            </a:gs>
            <a:gs pos="60000">
              <a:schemeClr val="tx1">
                <a:lumMod val="20000"/>
                <a:lumOff val="80000"/>
              </a:schemeClr>
            </a:gs>
            <a:gs pos="96000">
              <a:schemeClr val="accent3">
                <a:alpha val="90000"/>
              </a:schemeClr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10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3000" y="381000"/>
            <a:ext cx="691673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7" name="Picture 3" descr="blog logo-1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1144326"/>
            <a:ext cx="3820319" cy="11416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99FF"/>
            </a:gs>
            <a:gs pos="100000">
              <a:schemeClr val="bg1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685800" y="1752600"/>
            <a:ext cx="8458200" cy="0"/>
          </a:xfrm>
          <a:prstGeom prst="line">
            <a:avLst/>
          </a:prstGeom>
          <a:noFill/>
          <a:ln w="57150">
            <a:solidFill>
              <a:srgbClr val="0000CC"/>
            </a:solidFill>
            <a:prstDash val="sysDot"/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914400" y="6477000"/>
            <a:ext cx="6858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fld id="{6917A62F-B40D-4DEB-AEB3-BA4ECED15232}" type="slidenum">
              <a:rPr lang="en-US"/>
              <a:pPr>
                <a:spcBef>
                  <a:spcPct val="50000"/>
                </a:spcBef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4" r:id="rId2"/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  <p:sldLayoutId id="2147483661" r:id="rId15"/>
    <p:sldLayoutId id="2147483662" r:id="rId16"/>
    <p:sldLayoutId id="2147483666" r:id="rId17"/>
    <p:sldLayoutId id="2147483667" r:id="rId18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000">
          <a:solidFill>
            <a:srgbClr val="CA5F16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rgbClr val="FF6600"/>
        </a:buClr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8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8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8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8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8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8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13.wmf"/><Relationship Id="rId4" Type="http://schemas.openxmlformats.org/officeDocument/2006/relationships/oleObject" Target="../embeddings/oleObject2.bin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8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8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8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8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8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wmf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8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18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18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18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www.commlawblog.com/" TargetMode="External"/><Relationship Id="rId5" Type="http://schemas.openxmlformats.org/officeDocument/2006/relationships/hyperlink" Target="http://www.fhhlaw.com/" TargetMode="External"/><Relationship Id="rId4" Type="http://schemas.openxmlformats.org/officeDocument/2006/relationships/image" Target="../media/image1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066800" y="2560122"/>
            <a:ext cx="7315200" cy="264687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Welcome to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+mj-lt"/>
              </a:rPr>
              <a:t>Political Broadcasting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+mj-lt"/>
              </a:rPr>
              <a:t>2019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A Refresher Course</a:t>
            </a:r>
          </a:p>
        </p:txBody>
      </p:sp>
      <p:sp>
        <p:nvSpPr>
          <p:cNvPr id="2" name="Rectangle 1"/>
          <p:cNvSpPr/>
          <p:nvPr/>
        </p:nvSpPr>
        <p:spPr>
          <a:xfrm>
            <a:off x="152400" y="5334000"/>
            <a:ext cx="9144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800" b="1" dirty="0">
                <a:solidFill>
                  <a:srgbClr val="002060"/>
                </a:solidFill>
                <a:latin typeface="+mj-lt"/>
              </a:rPr>
              <a:t>The program will start shortly. </a:t>
            </a:r>
            <a:endParaRPr lang="en-US" sz="18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+mj-lt"/>
              </a:rPr>
              <a:t>Please </a:t>
            </a:r>
            <a:r>
              <a:rPr lang="en-US" sz="1800" b="1" dirty="0">
                <a:solidFill>
                  <a:srgbClr val="002060"/>
                </a:solidFill>
                <a:latin typeface="+mj-lt"/>
              </a:rPr>
              <a:t>make sure that the volume on your computer’s speakers is turned up.</a:t>
            </a:r>
          </a:p>
        </p:txBody>
      </p:sp>
    </p:spTree>
    <p:extLst>
      <p:ext uri="{BB962C8B-B14F-4D97-AF65-F5344CB8AC3E}">
        <p14:creationId xmlns:p14="http://schemas.microsoft.com/office/powerpoint/2010/main" val="146666412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762000"/>
            <a:ext cx="7772400" cy="762000"/>
          </a:xfrm>
        </p:spPr>
        <p:txBody>
          <a:bodyPr/>
          <a:lstStyle/>
          <a:p>
            <a:pPr algn="l"/>
            <a:r>
              <a:rPr lang="en-US" sz="3200" dirty="0">
                <a:solidFill>
                  <a:srgbClr val="002060"/>
                </a:solidFill>
              </a:rPr>
              <a:t>Federal Access </a:t>
            </a:r>
            <a:r>
              <a:rPr lang="en-US" sz="2000" i="1" dirty="0" smtClean="0">
                <a:solidFill>
                  <a:srgbClr val="002060"/>
                </a:solidFill>
              </a:rPr>
              <a:t>(Continued)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524000"/>
            <a:ext cx="8610600" cy="45720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Must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be offered prime time, program time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May be excluded from news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May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not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be excluded from any other category of programs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Do not have a right of access to any particular program, day or day-part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Note: non-commercial “educational” stations (FCC reserved channels) are exempt from “reasonable access” concerns by </a:t>
            </a:r>
            <a:endParaRPr lang="en-US" sz="2800" dirty="0" smtClean="0">
              <a:solidFill>
                <a:srgbClr val="002060"/>
              </a:solidFill>
              <a:latin typeface="+mj-lt"/>
            </a:endParaRP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	Section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312(a)(7)</a:t>
            </a:r>
          </a:p>
        </p:txBody>
      </p:sp>
    </p:spTree>
    <p:extLst>
      <p:ext uri="{BB962C8B-B14F-4D97-AF65-F5344CB8AC3E}">
        <p14:creationId xmlns:p14="http://schemas.microsoft.com/office/powerpoint/2010/main" val="37369763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1024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600200"/>
            <a:ext cx="8915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Reasonable Determinations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by </a:t>
            </a:r>
            <a:r>
              <a:rPr lang="en-US" b="1" dirty="0">
                <a:solidFill>
                  <a:srgbClr val="002060"/>
                </a:solidFill>
              </a:rPr>
              <a:t>Stations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3124200"/>
            <a:ext cx="8305800" cy="2590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Station’s “reasonable determination” consider:</a:t>
            </a:r>
          </a:p>
          <a:p>
            <a:pPr marL="909638" indent="-444500">
              <a:lnSpc>
                <a:spcPct val="90000"/>
              </a:lnSpc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	how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much time previously sold to candidate</a:t>
            </a:r>
          </a:p>
          <a:p>
            <a:pPr marL="909638" indent="-444500">
              <a:lnSpc>
                <a:spcPct val="90000"/>
              </a:lnSpc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	potential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disruptive effect on programming </a:t>
            </a:r>
          </a:p>
          <a:p>
            <a:pPr marL="909638" indent="-444500">
              <a:lnSpc>
                <a:spcPct val="90000"/>
              </a:lnSpc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	possibility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of “equal opportunity” requests</a:t>
            </a:r>
          </a:p>
          <a:p>
            <a:pPr marL="909638" indent="-444500">
              <a:lnSpc>
                <a:spcPct val="90000"/>
              </a:lnSpc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	timing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of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request – near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election date?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921424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6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68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68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68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6000"/>
                            </p:stCondLst>
                            <p:childTnLst>
                              <p:par>
                                <p:cTn id="2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68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8000"/>
                            </p:stCondLst>
                            <p:childTnLst>
                              <p:par>
                                <p:cTn id="27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768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9000"/>
                            </p:stCondLst>
                            <p:childTnLst>
                              <p:par>
                                <p:cTn id="33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768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80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6200" y="10668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State and Local Candidates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7772400" cy="4114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can take political ads/program  from some races and not others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can limit the number of ads/programs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can restrict to certain day-parts 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must make all “discount classes” available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Equal Opportunities, Lowest Unit Charge and No Censorship apply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4630" y="2658618"/>
            <a:ext cx="1189939" cy="137998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23105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1430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Equal Opportunities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85800" y="2362200"/>
            <a:ext cx="84582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Applies when candidate becomes legally qualified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Applies to candidates in “same race” (opponents seeking the same office)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But candidates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must request equal opportunities within seven days of opponent’s “use”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Triggered by non-exempt “use”</a:t>
            </a:r>
          </a:p>
        </p:txBody>
      </p:sp>
    </p:spTree>
    <p:extLst>
      <p:ext uri="{BB962C8B-B14F-4D97-AF65-F5344CB8AC3E}">
        <p14:creationId xmlns:p14="http://schemas.microsoft.com/office/powerpoint/2010/main" val="11989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22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22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229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229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1" name="Picture 5" descr="j0301054"/>
          <p:cNvPicPr>
            <a:picLocks noChangeAspect="1" noChangeArrowheads="1"/>
          </p:cNvPicPr>
          <p:nvPr/>
        </p:nvPicPr>
        <p:blipFill>
          <a:blip r:embed="rId3" cstate="print">
            <a:lum/>
          </a:blip>
          <a:srcRect l="11534" r="11534"/>
          <a:stretch>
            <a:fillRect/>
          </a:stretch>
        </p:blipFill>
        <p:spPr bwMode="auto">
          <a:xfrm>
            <a:off x="7376160" y="2438400"/>
            <a:ext cx="1672246" cy="2514600"/>
          </a:xfrm>
          <a:prstGeom prst="rect">
            <a:avLst/>
          </a:prstGeom>
          <a:noFill/>
          <a:ln w="76200">
            <a:noFill/>
            <a:miter lim="800000"/>
            <a:headEnd/>
            <a:tailEnd/>
          </a:ln>
        </p:spPr>
      </p:pic>
      <p:sp>
        <p:nvSpPr>
          <p:cNvPr id="143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762000"/>
            <a:ext cx="7772400" cy="990600"/>
          </a:xfrm>
        </p:spPr>
        <p:txBody>
          <a:bodyPr/>
          <a:lstStyle/>
          <a:p>
            <a:r>
              <a:rPr lang="en-US" sz="3600" dirty="0">
                <a:solidFill>
                  <a:srgbClr val="002060"/>
                </a:solidFill>
              </a:rPr>
              <a:t>Political </a:t>
            </a:r>
            <a:r>
              <a:rPr lang="en-US" sz="3600" dirty="0" smtClean="0">
                <a:solidFill>
                  <a:srgbClr val="002060"/>
                </a:solidFill>
              </a:rPr>
              <a:t>Rates – Lowest Unit Charge</a:t>
            </a:r>
            <a:endParaRPr lang="en-US" sz="3600" dirty="0">
              <a:solidFill>
                <a:srgbClr val="002060"/>
              </a:solidFill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114300" y="1752600"/>
            <a:ext cx="71628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Apply to all races - federal,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state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&amp;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local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Lowest unit charge applies during political “windows”</a:t>
            </a: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</a:pPr>
            <a:r>
              <a:rPr lang="en-US" sz="2200" dirty="0">
                <a:solidFill>
                  <a:srgbClr val="002060"/>
                </a:solidFill>
                <a:latin typeface="+mj-lt"/>
              </a:rPr>
              <a:t>45 days before a primary or 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caucus:</a:t>
            </a:r>
          </a:p>
          <a:p>
            <a:pPr marL="741363" lvl="1" inden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None/>
            </a:pPr>
            <a:r>
              <a:rPr lang="en-US" sz="2200" u="sng" dirty="0" smtClean="0">
                <a:solidFill>
                  <a:srgbClr val="002060"/>
                </a:solidFill>
                <a:latin typeface="+mj-lt"/>
              </a:rPr>
              <a:t>January 18, 2020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 for March 3 presidential       </a:t>
            </a:r>
            <a:r>
              <a:rPr lang="en-US" sz="2200" u="sng" dirty="0" smtClean="0">
                <a:solidFill>
                  <a:srgbClr val="002060"/>
                </a:solidFill>
                <a:latin typeface="+mj-lt"/>
              </a:rPr>
              <a:t>May 16, 2020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 for June 30 primaries</a:t>
            </a:r>
            <a:endParaRPr lang="en-US" sz="2200" dirty="0">
              <a:solidFill>
                <a:srgbClr val="002060"/>
              </a:solidFill>
              <a:latin typeface="+mj-lt"/>
            </a:endParaRPr>
          </a:p>
          <a:p>
            <a:pPr lvl="1">
              <a:spcBef>
                <a:spcPts val="0"/>
              </a:spcBef>
              <a:spcAft>
                <a:spcPts val="0"/>
              </a:spcAft>
              <a:buClr>
                <a:srgbClr val="002060"/>
              </a:buClr>
            </a:pPr>
            <a:r>
              <a:rPr lang="en-US" sz="2200" dirty="0">
                <a:solidFill>
                  <a:srgbClr val="002060"/>
                </a:solidFill>
                <a:latin typeface="+mj-lt"/>
              </a:rPr>
              <a:t>60 days before a general or special 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election: </a:t>
            </a:r>
            <a:r>
              <a:rPr lang="en-US" sz="2200" u="sng" dirty="0" smtClean="0">
                <a:solidFill>
                  <a:srgbClr val="002060"/>
                </a:solidFill>
                <a:latin typeface="+mj-lt"/>
              </a:rPr>
              <a:t>September 6, 2019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 for November 5 general</a:t>
            </a:r>
          </a:p>
          <a:p>
            <a:pPr marL="741363" lvl="1" inden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None/>
            </a:pPr>
            <a:r>
              <a:rPr lang="en-US" sz="2200" u="sng" dirty="0" smtClean="0">
                <a:solidFill>
                  <a:srgbClr val="002060"/>
                </a:solidFill>
                <a:latin typeface="+mj-lt"/>
              </a:rPr>
              <a:t>September 4, 2020</a:t>
            </a:r>
            <a:r>
              <a:rPr lang="en-US" sz="2200" dirty="0" smtClean="0">
                <a:solidFill>
                  <a:srgbClr val="002060"/>
                </a:solidFill>
                <a:latin typeface="+mj-lt"/>
              </a:rPr>
              <a:t> for November 3 general</a:t>
            </a:r>
            <a:endParaRPr lang="en-US" sz="2200" dirty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Use must be in connection with the campaign</a:t>
            </a:r>
          </a:p>
        </p:txBody>
      </p:sp>
    </p:spTree>
    <p:extLst>
      <p:ext uri="{BB962C8B-B14F-4D97-AF65-F5344CB8AC3E}">
        <p14:creationId xmlns:p14="http://schemas.microsoft.com/office/powerpoint/2010/main" val="10610249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43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433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1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143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3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1433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5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143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219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Lowest Unit Charge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609600" y="2382520"/>
            <a:ext cx="80772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The lowest unit charge (“LUC”) is the lowest rate charged for the same class and amount of time for the same period-- that runs within a LUC window.  Not always easy to determine.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Same “class” (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fixed/</a:t>
            </a:r>
            <a:r>
              <a:rPr lang="en-US" sz="2800" dirty="0" err="1" smtClean="0">
                <a:solidFill>
                  <a:srgbClr val="002060"/>
                </a:solidFill>
                <a:latin typeface="+mj-lt"/>
              </a:rPr>
              <a:t>preemptible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/ROS,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etc.)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Same “amount of time”  (30/60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+, etc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.)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Same “period” (prime time, drive time, etc.)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265790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5440" y="1524000"/>
            <a:ext cx="86106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Charges Inside the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Political Window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45440" y="2895600"/>
            <a:ext cx="8458200" cy="2514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Window runs for 45 (primary) or 60 (general) days before election day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Maxim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: The political advertiser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receives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the benefit of all discounts, frequency &amp; otherwise, offered to the most favored commercial advertiser for the same class &amp; amount of time for the same period without regard to the frequency of use by the candidate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.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9916562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40360" y="1244600"/>
            <a:ext cx="7772400" cy="990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Package Plans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209800"/>
            <a:ext cx="8458200" cy="4114800"/>
          </a:xfrm>
        </p:spPr>
        <p:txBody>
          <a:bodyPr/>
          <a:lstStyle/>
          <a:p>
            <a:pPr marL="0" indent="0">
              <a:lnSpc>
                <a:spcPct val="95000"/>
              </a:lnSpc>
              <a:spcBef>
                <a:spcPct val="15000"/>
              </a:spcBef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Package plans or bonus spots are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not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considered a separate class.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Clr>
                <a:srgbClr val="002060"/>
              </a:buClr>
            </a:pPr>
            <a:r>
              <a:rPr lang="en-US" dirty="0">
                <a:solidFill>
                  <a:srgbClr val="002060"/>
                </a:solidFill>
                <a:latin typeface="+mj-lt"/>
              </a:rPr>
              <a:t>Package within a class is just a volume discount.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Clr>
                <a:srgbClr val="002060"/>
              </a:buClr>
            </a:pPr>
            <a:r>
              <a:rPr lang="en-US" dirty="0">
                <a:solidFill>
                  <a:srgbClr val="002060"/>
                </a:solidFill>
                <a:latin typeface="+mj-lt"/>
              </a:rPr>
              <a:t>Package containing spots in multiple classes and/or </a:t>
            </a:r>
            <a:r>
              <a:rPr lang="en-US" dirty="0" err="1">
                <a:solidFill>
                  <a:srgbClr val="002060"/>
                </a:solidFill>
                <a:latin typeface="+mj-lt"/>
              </a:rPr>
              <a:t>dayparts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 may be allocated.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Clr>
                <a:srgbClr val="002060"/>
              </a:buClr>
            </a:pPr>
            <a:r>
              <a:rPr lang="en-US" dirty="0">
                <a:solidFill>
                  <a:srgbClr val="002060"/>
                </a:solidFill>
                <a:latin typeface="+mj-lt"/>
              </a:rPr>
              <a:t>Calculate value for each &amp; retain in private non-public file in case complaint/FCC inquiry.</a:t>
            </a:r>
          </a:p>
          <a:p>
            <a:pPr lvl="1">
              <a:lnSpc>
                <a:spcPct val="95000"/>
              </a:lnSpc>
              <a:spcBef>
                <a:spcPct val="15000"/>
              </a:spcBef>
              <a:buFontTx/>
              <a:buNone/>
            </a:pPr>
            <a:r>
              <a:rPr lang="en-US" dirty="0">
                <a:solidFill>
                  <a:srgbClr val="002060"/>
                </a:solidFill>
                <a:latin typeface="+mj-lt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721323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6080" y="990600"/>
            <a:ext cx="7772400" cy="9906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Pre-emptible </a:t>
            </a:r>
            <a:r>
              <a:rPr lang="en-US" b="1" dirty="0">
                <a:solidFill>
                  <a:srgbClr val="002060"/>
                </a:solidFill>
              </a:rPr>
              <a:t>Time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133600"/>
            <a:ext cx="82296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with separate levels of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pre-emptible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time (with different rights) may treat each level as a separate class, each with its own LUC.  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must disclose estimate of approximate “likelihood” of preemption of each class.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which sell time on a perpetual “auction” basis have only one class of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pre-emptible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time.</a:t>
            </a:r>
          </a:p>
        </p:txBody>
      </p:sp>
    </p:spTree>
    <p:extLst>
      <p:ext uri="{BB962C8B-B14F-4D97-AF65-F5344CB8AC3E}">
        <p14:creationId xmlns:p14="http://schemas.microsoft.com/office/powerpoint/2010/main" val="14647712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1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52400" y="107188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to Include in the LUC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94360" y="2209800"/>
            <a:ext cx="7162800" cy="36576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All paid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spots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Value of packages and bonus spots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All contracts in effect during the political window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Frequency Discounts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“Special” Package Plans</a:t>
            </a:r>
          </a:p>
        </p:txBody>
      </p:sp>
    </p:spTree>
    <p:extLst>
      <p:ext uri="{BB962C8B-B14F-4D97-AF65-F5344CB8AC3E}">
        <p14:creationId xmlns:p14="http://schemas.microsoft.com/office/powerpoint/2010/main" val="17001933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101080" y="4405786"/>
            <a:ext cx="3352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Dan Kirkpatrick</a:t>
            </a:r>
          </a:p>
          <a:p>
            <a:r>
              <a:rPr lang="en-US" sz="1500" b="1" dirty="0">
                <a:solidFill>
                  <a:schemeClr val="bg1">
                    <a:lumMod val="95000"/>
                  </a:schemeClr>
                </a:solidFill>
                <a:latin typeface="+mj-lt"/>
              </a:rPr>
              <a:t>Frank </a:t>
            </a:r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Montero</a:t>
            </a:r>
          </a:p>
          <a:p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Fletcher, Heald &amp; Hildreth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+mj-lt"/>
              </a:rPr>
              <a:t>kirkpatrick@fhhlaw.com</a:t>
            </a:r>
          </a:p>
          <a:p>
            <a:r>
              <a:rPr lang="en-US" sz="1500" b="1" dirty="0">
                <a:solidFill>
                  <a:srgbClr val="002060"/>
                </a:solidFill>
                <a:latin typeface="+mj-lt"/>
              </a:rPr>
              <a:t>m</a:t>
            </a:r>
            <a:r>
              <a:rPr lang="en-US" sz="1500" b="1" dirty="0" smtClean="0">
                <a:solidFill>
                  <a:srgbClr val="002060"/>
                </a:solidFill>
                <a:latin typeface="+mj-lt"/>
              </a:rPr>
              <a:t>ontero@fhhlaw.com 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+mj-lt"/>
              </a:rPr>
              <a:t>(202) 812-0400 (office)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129280" y="6272356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Arial Rounded MT Bold" pitchFamily="34" charset="0"/>
              </a:rPr>
              <a:t>September 5, 2019</a:t>
            </a:r>
            <a:endParaRPr lang="en-US" sz="1800" b="1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180" y="1362690"/>
            <a:ext cx="7315200" cy="2646878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pPr algn="ctr">
              <a:spcAft>
                <a:spcPts val="1200"/>
              </a:spcAft>
            </a:pP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Welcome to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+mj-lt"/>
              </a:rPr>
              <a:t>Political Broadcasting</a:t>
            </a:r>
          </a:p>
          <a:p>
            <a:pPr algn="ctr"/>
            <a:r>
              <a:rPr lang="en-US" sz="4800" b="1" dirty="0" smtClean="0">
                <a:solidFill>
                  <a:srgbClr val="002060"/>
                </a:solidFill>
                <a:latin typeface="+mj-lt"/>
              </a:rPr>
              <a:t>2019</a:t>
            </a:r>
          </a:p>
          <a:p>
            <a:pPr algn="ctr"/>
            <a:r>
              <a:rPr lang="en-US" sz="3200" b="1" dirty="0" smtClean="0">
                <a:solidFill>
                  <a:srgbClr val="002060"/>
                </a:solidFill>
                <a:latin typeface="+mj-lt"/>
              </a:rPr>
              <a:t>A Refresher Course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67665" y="4405786"/>
            <a:ext cx="29718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Bobby Baker</a:t>
            </a:r>
          </a:p>
          <a:p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Head of the FCC’s </a:t>
            </a:r>
          </a:p>
          <a:p>
            <a:r>
              <a:rPr lang="en-US" sz="1500" b="1" dirty="0" smtClean="0">
                <a:solidFill>
                  <a:schemeClr val="bg1">
                    <a:lumMod val="95000"/>
                  </a:schemeClr>
                </a:solidFill>
                <a:latin typeface="+mj-lt"/>
              </a:rPr>
              <a:t>Political Programming Staff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+mj-lt"/>
              </a:rPr>
              <a:t>Robert.Baker@fcc.gov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+mj-lt"/>
              </a:rPr>
              <a:t>(202) 418-1417 (office)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+mj-lt"/>
              </a:rPr>
              <a:t>(202)</a:t>
            </a:r>
            <a:r>
              <a:rPr lang="en-US" sz="1500" b="1" dirty="0" smtClean="0">
                <a:solidFill>
                  <a:srgbClr val="002060"/>
                </a:solidFill>
              </a:rPr>
              <a:t> </a:t>
            </a:r>
            <a:r>
              <a:rPr lang="en-US" sz="1500" b="1" dirty="0" smtClean="0">
                <a:solidFill>
                  <a:srgbClr val="002060"/>
                </a:solidFill>
                <a:latin typeface="+mj-lt"/>
              </a:rPr>
              <a:t>253-8419 (cell)</a:t>
            </a:r>
            <a:endParaRPr lang="en-US" sz="1500" b="1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29280" y="4405786"/>
            <a:ext cx="2885440" cy="14927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Gary </a:t>
            </a:r>
            <a:r>
              <a:rPr lang="en-US" sz="1500" b="1" dirty="0" err="1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Schonman</a:t>
            </a:r>
            <a:endParaRPr lang="en-US" sz="1500" b="1" dirty="0" smtClean="0">
              <a:solidFill>
                <a:schemeClr val="bg1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500" b="1" dirty="0" smtClean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Special </a:t>
            </a:r>
            <a:r>
              <a:rPr lang="en-US" sz="1500" b="1" dirty="0">
                <a:solidFill>
                  <a:schemeClr val="bg1"/>
                </a:solidFill>
                <a:latin typeface="+mj-lt"/>
                <a:cs typeface="Arial" panose="020B0604020202020204" pitchFamily="34" charset="0"/>
              </a:rPr>
              <a:t>Counsel for FCC’s Political Programming Staff</a:t>
            </a:r>
          </a:p>
          <a:p>
            <a:r>
              <a:rPr lang="en-US" sz="15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Gary.Schonman@fcc.gov</a:t>
            </a:r>
            <a:endParaRPr lang="en-US" sz="1500" b="1" dirty="0">
              <a:solidFill>
                <a:srgbClr val="002060"/>
              </a:solidFill>
              <a:latin typeface="+mj-lt"/>
              <a:cs typeface="Arial" panose="020B0604020202020204" pitchFamily="34" charset="0"/>
            </a:endParaRPr>
          </a:p>
          <a:p>
            <a:r>
              <a:rPr lang="en-US" sz="1500" b="1" dirty="0" smtClean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(202) 418-1795 </a:t>
            </a:r>
            <a:r>
              <a:rPr lang="en-US" sz="1500" b="1" dirty="0">
                <a:solidFill>
                  <a:srgbClr val="002060"/>
                </a:solidFill>
                <a:latin typeface="+mj-lt"/>
                <a:cs typeface="Arial" panose="020B0604020202020204" pitchFamily="34" charset="0"/>
              </a:rPr>
              <a:t>(office)</a:t>
            </a:r>
          </a:p>
          <a:p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90057859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1219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What to Exclude From the LUC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990600" y="2514600"/>
            <a:ext cx="7239000" cy="39624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Spots for which no payment is received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Barter spots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Per-inquiry spots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Bonus spots for charitable organizations/government entities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Billboards &amp; Program Sponsorships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248400" y="58674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Continued . . .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408996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2000"/>
                            </p:stCondLst>
                            <p:childTnLst>
                              <p:par>
                                <p:cTn id="3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990600"/>
            <a:ext cx="7772400" cy="1143000"/>
          </a:xfrm>
        </p:spPr>
        <p:txBody>
          <a:bodyPr/>
          <a:lstStyle/>
          <a:p>
            <a:pPr algn="l"/>
            <a:r>
              <a:rPr lang="en-US" sz="3200" b="1" dirty="0">
                <a:solidFill>
                  <a:srgbClr val="002060"/>
                </a:solidFill>
              </a:rPr>
              <a:t>What to Exclude From the </a:t>
            </a:r>
            <a:r>
              <a:rPr lang="en-US" sz="3200" b="1" dirty="0" smtClean="0">
                <a:solidFill>
                  <a:srgbClr val="002060"/>
                </a:solidFill>
              </a:rPr>
              <a:t>LUC </a:t>
            </a:r>
            <a:r>
              <a:rPr lang="en-US" sz="2000" b="1" i="1" dirty="0" smtClean="0">
                <a:solidFill>
                  <a:srgbClr val="002060"/>
                </a:solidFill>
              </a:rPr>
              <a:t>(continued)</a:t>
            </a:r>
            <a:endParaRPr lang="en-US" sz="3200" b="1" i="1" dirty="0">
              <a:solidFill>
                <a:srgbClr val="002060"/>
              </a:solidFill>
            </a:endParaRP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1905000"/>
            <a:ext cx="8382000" cy="41148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Non-cash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merchandizing/promotional incentives (but make available to candidate on same terms unless de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minimis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in value or imply a relationship with the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station)</a:t>
            </a:r>
          </a:p>
          <a:p>
            <a:pPr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Web services excluded.  Treat like non-cash incentive. If part of packages for other advertisers then candidate gets on same basis. </a:t>
            </a:r>
          </a:p>
          <a:p>
            <a:pPr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Charges for production, line charges, remote production etc.</a:t>
            </a:r>
          </a:p>
          <a:p>
            <a:pPr>
              <a:lnSpc>
                <a:spcPct val="90000"/>
              </a:lnSpc>
            </a:pP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653160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914400"/>
            <a:ext cx="7772400" cy="1143000"/>
          </a:xfrm>
        </p:spPr>
        <p:txBody>
          <a:bodyPr/>
          <a:lstStyle/>
          <a:p>
            <a:r>
              <a:rPr lang="en-US" b="1" dirty="0" smtClean="0">
                <a:solidFill>
                  <a:srgbClr val="002060"/>
                </a:solidFill>
              </a:rPr>
              <a:t>Make-Goods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76200" y="2057400"/>
            <a:ext cx="86106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If the value is same as other spots in time period broadcast, then no effect. But, if make-good spot is lower than other spots, make-good lowers LUC.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Audience Short-Fall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Make-Goods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dirty="0">
                <a:solidFill>
                  <a:srgbClr val="002060"/>
                </a:solidFill>
                <a:latin typeface="+mj-lt"/>
              </a:rPr>
              <a:t>Audience information/rating may not be available before the election. Disclose this possibility. Give after election cash rebate or try offer/negotiate for </a:t>
            </a:r>
            <a:r>
              <a:rPr lang="en-US" dirty="0" smtClean="0">
                <a:solidFill>
                  <a:srgbClr val="002060"/>
                </a:solidFill>
                <a:latin typeface="+mj-lt"/>
              </a:rPr>
              <a:t>make-good </a:t>
            </a:r>
            <a:r>
              <a:rPr lang="en-US" dirty="0">
                <a:solidFill>
                  <a:srgbClr val="002060"/>
                </a:solidFill>
                <a:latin typeface="+mj-lt"/>
              </a:rPr>
              <a:t>for subsequent election.</a:t>
            </a:r>
          </a:p>
        </p:txBody>
      </p:sp>
    </p:spTree>
    <p:extLst>
      <p:ext uri="{BB962C8B-B14F-4D97-AF65-F5344CB8AC3E}">
        <p14:creationId xmlns:p14="http://schemas.microsoft.com/office/powerpoint/2010/main" val="36809562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600200"/>
            <a:ext cx="7772400" cy="10668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Time Sensitive </a:t>
            </a:r>
            <a:r>
              <a:rPr lang="en-US" b="1" dirty="0" smtClean="0">
                <a:solidFill>
                  <a:srgbClr val="002060"/>
                </a:solidFill>
              </a:rPr>
              <a:t>Make-Goods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438400"/>
            <a:ext cx="7924800" cy="4114800"/>
          </a:xfrm>
        </p:spPr>
        <p:txBody>
          <a:bodyPr/>
          <a:lstStyle/>
          <a:p>
            <a:pPr>
              <a:buNone/>
            </a:pPr>
            <a:endParaRPr lang="en-US" sz="2800" dirty="0">
              <a:solidFill>
                <a:srgbClr val="002060"/>
              </a:solidFill>
              <a:latin typeface="Arial Rounded MT Bold" pitchFamily="34" charset="0"/>
            </a:endParaRPr>
          </a:p>
          <a:p>
            <a:pPr marL="465138" indent="0" algn="ctr"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Political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make-good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must run before the election, if station has provided time-sensitive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make-goods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to any commercial advertiser purchasing the same class of time during the year preceding.</a:t>
            </a:r>
          </a:p>
        </p:txBody>
      </p:sp>
    </p:spTree>
    <p:extLst>
      <p:ext uri="{BB962C8B-B14F-4D97-AF65-F5344CB8AC3E}">
        <p14:creationId xmlns:p14="http://schemas.microsoft.com/office/powerpoint/2010/main" val="16366620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88900" y="2095500"/>
            <a:ext cx="9144000" cy="1143000"/>
          </a:xfrm>
        </p:spPr>
        <p:txBody>
          <a:bodyPr/>
          <a:lstStyle/>
          <a:p>
            <a:r>
              <a:rPr lang="en-US" sz="3200" b="1" dirty="0">
                <a:solidFill>
                  <a:srgbClr val="002060"/>
                </a:solidFill>
              </a:rPr>
              <a:t>Bipartisan Campaign </a:t>
            </a:r>
            <a:r>
              <a:rPr lang="en-US" sz="3200" b="1" dirty="0" smtClean="0">
                <a:solidFill>
                  <a:srgbClr val="002060"/>
                </a:solidFill>
              </a:rPr>
              <a:t>Reform </a:t>
            </a:r>
            <a:r>
              <a:rPr lang="en-US" sz="3200" b="1" dirty="0">
                <a:solidFill>
                  <a:srgbClr val="002060"/>
                </a:solidFill>
              </a:rPr>
              <a:t>Act </a:t>
            </a:r>
            <a:r>
              <a:rPr lang="en-US" sz="3200" b="1" dirty="0" smtClean="0">
                <a:solidFill>
                  <a:srgbClr val="002060"/>
                </a:solidFill>
              </a:rPr>
              <a:t>(“</a:t>
            </a:r>
            <a:r>
              <a:rPr lang="en-US" sz="3200" b="1" dirty="0">
                <a:solidFill>
                  <a:srgbClr val="002060"/>
                </a:solidFill>
              </a:rPr>
              <a:t>BCRA</a:t>
            </a:r>
            <a:r>
              <a:rPr lang="en-US" sz="3200" b="1" dirty="0" smtClean="0">
                <a:solidFill>
                  <a:srgbClr val="002060"/>
                </a:solidFill>
              </a:rPr>
              <a:t>”)</a:t>
            </a:r>
            <a:r>
              <a:rPr lang="en-US" sz="3600" b="1" dirty="0" smtClean="0">
                <a:solidFill>
                  <a:srgbClr val="002060"/>
                </a:solidFill>
              </a:rPr>
              <a:t/>
            </a:r>
            <a:br>
              <a:rPr lang="en-US" sz="3600" b="1" dirty="0" smtClean="0">
                <a:solidFill>
                  <a:srgbClr val="002060"/>
                </a:solidFill>
              </a:rPr>
            </a:br>
            <a:r>
              <a:rPr lang="en-US" sz="3600" b="1" dirty="0" smtClean="0">
                <a:solidFill>
                  <a:srgbClr val="002060"/>
                </a:solidFill>
              </a:rPr>
              <a:t> </a:t>
            </a:r>
            <a:r>
              <a:rPr lang="en-US" sz="3000" b="1" dirty="0">
                <a:solidFill>
                  <a:srgbClr val="002060"/>
                </a:solidFill>
              </a:rPr>
              <a:t>Federal Candidate Certification</a:t>
            </a:r>
          </a:p>
        </p:txBody>
      </p:sp>
      <p:sp>
        <p:nvSpPr>
          <p:cNvPr id="82948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203200" y="3350368"/>
            <a:ext cx="8915400" cy="3657600"/>
          </a:xfrm>
          <a:noFill/>
          <a:ln/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3000" dirty="0">
                <a:solidFill>
                  <a:srgbClr val="002060"/>
                </a:solidFill>
                <a:latin typeface="+mj-lt"/>
              </a:rPr>
              <a:t>To be entitled to LUC, a Federal Candidate “must certify” </a:t>
            </a:r>
            <a:r>
              <a:rPr lang="en-US" sz="3000" dirty="0" smtClean="0">
                <a:solidFill>
                  <a:srgbClr val="002060"/>
                </a:solidFill>
                <a:latin typeface="+mj-lt"/>
              </a:rPr>
              <a:t>to Station that </a:t>
            </a:r>
            <a:r>
              <a:rPr lang="en-US" sz="3000" dirty="0">
                <a:solidFill>
                  <a:srgbClr val="002060"/>
                </a:solidFill>
                <a:latin typeface="+mj-lt"/>
              </a:rPr>
              <a:t>“if” the </a:t>
            </a:r>
            <a:r>
              <a:rPr lang="en-US" sz="3000" dirty="0" smtClean="0">
                <a:solidFill>
                  <a:srgbClr val="002060"/>
                </a:solidFill>
                <a:latin typeface="+mj-lt"/>
              </a:rPr>
              <a:t>candidate’s </a:t>
            </a:r>
            <a:r>
              <a:rPr lang="en-US" sz="3000" dirty="0">
                <a:solidFill>
                  <a:srgbClr val="002060"/>
                </a:solidFill>
                <a:latin typeface="+mj-lt"/>
              </a:rPr>
              <a:t>on-air material refers to an “opponent” (negative or positive) that certain required language will be inserted into the audio &amp; video message.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3000" dirty="0">
                <a:solidFill>
                  <a:srgbClr val="002060"/>
                </a:solidFill>
                <a:latin typeface="+mj-lt"/>
              </a:rPr>
              <a:t>This requirement is for “federal candidates” only.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3000" dirty="0" smtClean="0">
                <a:solidFill>
                  <a:srgbClr val="002060"/>
                </a:solidFill>
                <a:latin typeface="+mj-lt"/>
              </a:rPr>
              <a:t>Can deny </a:t>
            </a:r>
            <a:r>
              <a:rPr lang="en-US" sz="3000" dirty="0">
                <a:solidFill>
                  <a:srgbClr val="002060"/>
                </a:solidFill>
                <a:latin typeface="+mj-lt"/>
              </a:rPr>
              <a:t>LUC if the candidate does not certify.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05200" y="845712"/>
            <a:ext cx="1761897" cy="1249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49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29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2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29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29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294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946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66040" y="749173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Disclosure Statement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35560" y="1676400"/>
            <a:ext cx="6324600" cy="4114800"/>
          </a:xfrm>
        </p:spPr>
        <p:txBody>
          <a:bodyPr/>
          <a:lstStyle/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Advisable to have in writing 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Provided to every candidate or agency requesting political time (inside or outside the political windows)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Stations do not have to ensure that candidates read the disclosure statement</a:t>
            </a:r>
          </a:p>
          <a:p>
            <a:pPr>
              <a:lnSpc>
                <a:spcPct val="95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May change during the political season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grpSp>
        <p:nvGrpSpPr>
          <p:cNvPr id="27656" name="Group 8"/>
          <p:cNvGrpSpPr>
            <a:grpSpLocks/>
          </p:cNvGrpSpPr>
          <p:nvPr/>
        </p:nvGrpSpPr>
        <p:grpSpPr bwMode="auto">
          <a:xfrm>
            <a:off x="5867400" y="2107946"/>
            <a:ext cx="3276600" cy="3211068"/>
            <a:chOff x="3239" y="1192"/>
            <a:chExt cx="2400" cy="2352"/>
          </a:xfrm>
        </p:grpSpPr>
        <p:graphicFrame>
          <p:nvGraphicFramePr>
            <p:cNvPr id="27653" name="Object 5"/>
            <p:cNvGraphicFramePr>
              <a:graphicFrameLocks noChangeAspect="1"/>
            </p:cNvGraphicFramePr>
            <p:nvPr/>
          </p:nvGraphicFramePr>
          <p:xfrm>
            <a:off x="3239" y="1192"/>
            <a:ext cx="2400" cy="235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Clip" r:id="rId4" imgW="2738520" imgH="2133000" progId="">
                    <p:embed/>
                  </p:oleObj>
                </mc:Choice>
                <mc:Fallback>
                  <p:oleObj name="Clip" r:id="rId4" imgW="2738520" imgH="2133000" progId="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239" y="1192"/>
                          <a:ext cx="2400" cy="2352"/>
                        </a:xfrm>
                        <a:prstGeom prst="rect">
                          <a:avLst/>
                        </a:prstGeom>
                        <a:noFill/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27654" name="Text Box 6"/>
            <p:cNvSpPr txBox="1">
              <a:spLocks noChangeArrowheads="1"/>
            </p:cNvSpPr>
            <p:nvPr/>
          </p:nvSpPr>
          <p:spPr bwMode="auto">
            <a:xfrm>
              <a:off x="3810" y="1535"/>
              <a:ext cx="1382" cy="38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pPr algn="ctr"/>
              <a:r>
                <a:rPr lang="en-US" sz="1400" dirty="0">
                  <a:latin typeface="Arial" charset="0"/>
                </a:rPr>
                <a:t>Political Advertising</a:t>
              </a:r>
              <a:br>
                <a:rPr lang="en-US" sz="1400" dirty="0">
                  <a:latin typeface="Arial" charset="0"/>
                </a:rPr>
              </a:br>
              <a:r>
                <a:rPr lang="en-US" sz="1400" dirty="0">
                  <a:latin typeface="Arial" charset="0"/>
                </a:rPr>
                <a:t>Disclosure Statement</a:t>
              </a:r>
            </a:p>
          </p:txBody>
        </p:sp>
        <p:sp>
          <p:nvSpPr>
            <p:cNvPr id="27655" name="Text Box 7"/>
            <p:cNvSpPr txBox="1">
              <a:spLocks noChangeArrowheads="1"/>
            </p:cNvSpPr>
            <p:nvPr/>
          </p:nvSpPr>
          <p:spPr bwMode="auto">
            <a:xfrm>
              <a:off x="3793" y="1981"/>
              <a:ext cx="1344" cy="13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n-US" sz="1400" dirty="0" smtClean="0">
                  <a:latin typeface="Arial" charset="0"/>
                </a:rPr>
                <a:t>Preemption ~~~~~~ ~~~~~~~~~~~~~~~</a:t>
              </a:r>
            </a:p>
            <a:p>
              <a:r>
                <a:rPr lang="en-US" sz="1400" dirty="0" smtClean="0">
                  <a:latin typeface="Arial" charset="0"/>
                </a:rPr>
                <a:t>Time Categories ~~</a:t>
              </a:r>
            </a:p>
            <a:p>
              <a:r>
                <a:rPr lang="en-US" sz="1400" dirty="0" smtClean="0">
                  <a:latin typeface="Arial" charset="0"/>
                </a:rPr>
                <a:t>~~~~~~~~~~~~~~~</a:t>
              </a:r>
            </a:p>
            <a:p>
              <a:r>
                <a:rPr lang="en-US" sz="1400" dirty="0" smtClean="0">
                  <a:latin typeface="Arial" charset="0"/>
                </a:rPr>
                <a:t>Weekends ~~~~~~~ ~~~~~~~~~~~~~~~~~~~~~~~~~~~~~~~~~~~~~~~~~~~~~~~~</a:t>
              </a:r>
              <a:endParaRPr lang="en-US" sz="1400" dirty="0">
                <a:latin typeface="Arial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617252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7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76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7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276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1219200"/>
            <a:ext cx="8458200" cy="9906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Disclosure Statement Contents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362200"/>
            <a:ext cx="79248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Time classes available to advertisers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(pre-emptible,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ROS, etc. available to commercial advertisers)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LUC or comparable rate for each class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Make-good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policies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Pre-emptible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time practices, different classes/approx. likelihood of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preemption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019800" y="571500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Continued . . .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39582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75920" y="1676400"/>
            <a:ext cx="8458200" cy="9906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Disclosure Statement </a:t>
            </a:r>
            <a:r>
              <a:rPr lang="en-US" b="1" dirty="0" smtClean="0">
                <a:solidFill>
                  <a:srgbClr val="002060"/>
                </a:solidFill>
              </a:rPr>
              <a:t>Contents </a:t>
            </a:r>
            <a:r>
              <a:rPr lang="en-US" b="1" i="1" dirty="0" smtClean="0">
                <a:solidFill>
                  <a:srgbClr val="002060"/>
                </a:solidFill>
              </a:rPr>
              <a:t>(continued)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33680" y="2895600"/>
            <a:ext cx="8600440" cy="25146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Audience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delivery sales practices, value-added privileges, discounts, etc.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Any other sales practices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Charges for use of facilities, advance payment policies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, etc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889807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8382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Sponsor Identification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981200"/>
            <a:ext cx="8458200" cy="4114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All spots must have a proper sponsor ID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Must use “paid for” or “sponsored by”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Spots paid for by someone other than the candidate must state whether they are authorized by the candidate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TV - Four second; four percent of screen height (20 scan lines)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BCRA adds requirement for federal candidates if mention an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opponent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9491218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9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96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96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96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96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96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9060" y="914400"/>
            <a:ext cx="87630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BCRA Sponsor ID Requirement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for Federal </a:t>
            </a:r>
            <a:r>
              <a:rPr lang="en-US" b="1" dirty="0">
                <a:solidFill>
                  <a:srgbClr val="002060"/>
                </a:solidFill>
              </a:rPr>
              <a:t>C</a:t>
            </a:r>
            <a:r>
              <a:rPr lang="en-US" b="1" dirty="0" smtClean="0">
                <a:solidFill>
                  <a:srgbClr val="002060"/>
                </a:solidFill>
              </a:rPr>
              <a:t>andidates</a:t>
            </a:r>
            <a:endParaRPr lang="en-US" b="1" dirty="0">
              <a:solidFill>
                <a:srgbClr val="002060"/>
              </a:solidFill>
            </a:endParaRPr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2057400"/>
            <a:ext cx="8404860" cy="4114800"/>
          </a:xfrm>
        </p:spPr>
        <p:txBody>
          <a:bodyPr/>
          <a:lstStyle/>
          <a:p>
            <a:pPr marL="0" indent="0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Federal candidate certification that “if” mention opponent will add certain language: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TV: image of candidate, identifying him/herself, &amp; stating he/she authorized ad; plus text stating authorized ad &amp; candidate/his/her campaign committee paid for </a:t>
            </a:r>
            <a:r>
              <a:rPr lang="en-US" sz="2800" dirty="0" err="1">
                <a:solidFill>
                  <a:srgbClr val="002060"/>
                </a:solidFill>
                <a:latin typeface="+mj-lt"/>
              </a:rPr>
              <a:t>ad.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See specs for size on screen etc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</a:rPr>
              <a:t>AM/FM: candidate’s voice identifying him/herself, office sought, &amp; that he/she approved the ad.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377988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98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9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98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98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98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87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TextBox 4"/>
          <p:cNvSpPr txBox="1">
            <a:spLocks noChangeArrowheads="1"/>
          </p:cNvSpPr>
          <p:nvPr/>
        </p:nvSpPr>
        <p:spPr bwMode="auto">
          <a:xfrm>
            <a:off x="1447800" y="6324600"/>
            <a:ext cx="6172200" cy="430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1100" i="1" dirty="0">
                <a:solidFill>
                  <a:srgbClr val="002060"/>
                </a:solidFill>
                <a:latin typeface="Calibri" pitchFamily="34" charset="0"/>
              </a:rPr>
              <a:t>© Fletcher, </a:t>
            </a:r>
            <a:r>
              <a:rPr lang="en-US" sz="1100" i="1" dirty="0" err="1">
                <a:solidFill>
                  <a:srgbClr val="002060"/>
                </a:solidFill>
                <a:latin typeface="Calibri" pitchFamily="34" charset="0"/>
              </a:rPr>
              <a:t>Heald</a:t>
            </a:r>
            <a:r>
              <a:rPr lang="en-US" sz="1100" i="1" dirty="0">
                <a:solidFill>
                  <a:srgbClr val="002060"/>
                </a:solidFill>
                <a:latin typeface="Calibri" pitchFamily="34" charset="0"/>
              </a:rPr>
              <a:t> &amp; </a:t>
            </a:r>
            <a:r>
              <a:rPr lang="en-US" sz="1100" i="1" dirty="0" err="1">
                <a:solidFill>
                  <a:srgbClr val="002060"/>
                </a:solidFill>
                <a:latin typeface="Calibri" pitchFamily="34" charset="0"/>
              </a:rPr>
              <a:t>Hildreth</a:t>
            </a:r>
            <a:r>
              <a:rPr lang="en-US" sz="1100" i="1" dirty="0">
                <a:solidFill>
                  <a:srgbClr val="002060"/>
                </a:solidFill>
                <a:latin typeface="Calibri" pitchFamily="34" charset="0"/>
              </a:rPr>
              <a:t>, P.L.C. </a:t>
            </a:r>
            <a:r>
              <a:rPr lang="en-US" sz="1100" i="1" dirty="0" smtClean="0">
                <a:solidFill>
                  <a:srgbClr val="002060"/>
                </a:solidFill>
                <a:latin typeface="Calibri" pitchFamily="34" charset="0"/>
              </a:rPr>
              <a:t>2019</a:t>
            </a:r>
            <a:endParaRPr lang="en-US" sz="1100" i="1" dirty="0">
              <a:solidFill>
                <a:srgbClr val="002060"/>
              </a:solidFill>
              <a:latin typeface="Calibri" pitchFamily="34" charset="0"/>
            </a:endParaRPr>
          </a:p>
          <a:p>
            <a:pPr algn="ctr"/>
            <a:r>
              <a:rPr lang="en-US" sz="1100" i="1" dirty="0">
                <a:solidFill>
                  <a:srgbClr val="002060"/>
                </a:solidFill>
                <a:latin typeface="Calibri" pitchFamily="34" charset="0"/>
              </a:rPr>
              <a:t>All rights reserved</a:t>
            </a:r>
          </a:p>
        </p:txBody>
      </p:sp>
      <p:sp>
        <p:nvSpPr>
          <p:cNvPr id="16" name="Title 1"/>
          <p:cNvSpPr txBox="1">
            <a:spLocks/>
          </p:cNvSpPr>
          <p:nvPr/>
        </p:nvSpPr>
        <p:spPr bwMode="auto">
          <a:xfrm>
            <a:off x="1828800" y="2590800"/>
            <a:ext cx="579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vantGarde Bk BT" pitchFamily="34" charset="0"/>
                <a:ea typeface="+mj-ea"/>
                <a:cs typeface="+mj-cs"/>
              </a:rPr>
              <a:t>in cooperation with</a:t>
            </a:r>
            <a:endParaRPr kumimoji="0" lang="en-US" sz="4000" b="1" i="0" u="none" strike="noStrike" kern="0" cap="none" spc="0" normalizeH="0" baseline="0" noProof="0" dirty="0" smtClean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vantGarde Bk BT" pitchFamily="34" charset="0"/>
              <a:ea typeface="+mj-ea"/>
              <a:cs typeface="+mj-cs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4600" y="3505200"/>
            <a:ext cx="4419600" cy="14049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99584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30000">
        <p:cut/>
      </p:transition>
    </mc:Choice>
    <mc:Fallback xmlns="">
      <p:transition advClick="0" advTm="30000"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81000" y="1295400"/>
            <a:ext cx="7620000" cy="10668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Other BCRA Sponsor ID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Requirements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590800"/>
            <a:ext cx="7772400" cy="34290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Political Programming “Advocating” election or defeat of federal candidate</a:t>
            </a:r>
          </a:p>
          <a:p>
            <a:pPr lvl="2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If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authorized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lvl="2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If not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authorized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(third party/issue advertisers)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Enforcement.  Query:  Station responsibility?</a:t>
            </a:r>
          </a:p>
        </p:txBody>
      </p:sp>
    </p:spTree>
    <p:extLst>
      <p:ext uri="{BB962C8B-B14F-4D97-AF65-F5344CB8AC3E}">
        <p14:creationId xmlns:p14="http://schemas.microsoft.com/office/powerpoint/2010/main" val="8975536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60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6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60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60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860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860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018" grpId="0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667000" y="914400"/>
            <a:ext cx="64770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Advance Payment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2438400"/>
            <a:ext cx="5943600" cy="4114800"/>
          </a:xfrm>
        </p:spPr>
        <p:txBody>
          <a:bodyPr/>
          <a:lstStyle/>
          <a:p>
            <a:pPr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For federal candidates, stations can require payment no more than seven days in advance</a:t>
            </a:r>
          </a:p>
          <a:p>
            <a:pPr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For state and local races, station’s commercial advance payment policies apply</a:t>
            </a:r>
          </a:p>
        </p:txBody>
      </p:sp>
      <p:pic>
        <p:nvPicPr>
          <p:cNvPr id="30725" name="Picture 5" descr="payment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2087880"/>
            <a:ext cx="2794000" cy="31432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99156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3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32" presetClass="emph" presetSubtype="0" repeatCount="2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1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0" dur="1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1" dur="1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1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Rot by="120000">
                                      <p:cBhvr>
                                        <p:cTn id="23" dur="1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4" dur="200" fill="hold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240000">
                                      <p:cBhvr>
                                        <p:cTn id="25" dur="2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240000">
                                      <p:cBhvr>
                                        <p:cTn id="26" dur="200" fill="hold">
                                          <p:stCondLst>
                                            <p:cond delay="6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20000">
                                      <p:cBhvr>
                                        <p:cTn id="27" dur="2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8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0" y="914400"/>
            <a:ext cx="7772400" cy="1143000"/>
          </a:xfrm>
        </p:spPr>
        <p:txBody>
          <a:bodyPr/>
          <a:lstStyle/>
          <a:p>
            <a:r>
              <a:rPr lang="en-US" dirty="0">
                <a:solidFill>
                  <a:srgbClr val="002060"/>
                </a:solidFill>
              </a:rPr>
              <a:t>Credit Must Be Offered </a:t>
            </a:r>
            <a:r>
              <a:rPr lang="en-US" dirty="0" smtClean="0">
                <a:solidFill>
                  <a:srgbClr val="002060"/>
                </a:solidFill>
              </a:rPr>
              <a:t>If . . .</a:t>
            </a:r>
            <a:endParaRPr lang="en-US" dirty="0">
              <a:solidFill>
                <a:srgbClr val="002060"/>
              </a:solidFill>
            </a:endParaRP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200400" y="1981200"/>
            <a:ext cx="59436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Candidate or agency has established credit relationship with the station, and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Candidate or agency assumes responsibility for payment, and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 would give credit to similar commercial advertiser</a:t>
            </a:r>
          </a:p>
        </p:txBody>
      </p:sp>
      <p:pic>
        <p:nvPicPr>
          <p:cNvPr id="31750" name="Picture 6" descr="bs00882_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3400" y="2362200"/>
            <a:ext cx="2410091" cy="2151063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616665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4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4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4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4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457200" y="74422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Political File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0320" y="1983135"/>
            <a:ext cx="6096000" cy="4114800"/>
          </a:xfrm>
        </p:spPr>
        <p:txBody>
          <a:bodyPr/>
          <a:lstStyle/>
          <a:p>
            <a:pPr marL="465138" indent="-465138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The name of the candidate requesting time (not rate inquiries), details of who/entity placed order, names, telephone/address, etc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.</a:t>
            </a:r>
          </a:p>
          <a:p>
            <a:pPr marL="465138" indent="-465138"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Nature and disposition of request, schedule provided, class of time, rate, when aired.</a:t>
            </a:r>
          </a:p>
          <a:p>
            <a:pPr marL="0" indent="0">
              <a:buNone/>
            </a:pPr>
            <a:endParaRPr lang="en-US" sz="2800" dirty="0">
              <a:solidFill>
                <a:srgbClr val="002060"/>
              </a:solidFill>
              <a:latin typeface="Arial Rounded MT Bold" pitchFamily="34" charset="0"/>
            </a:endParaRP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99321" y="1600200"/>
            <a:ext cx="2651518" cy="3695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TextBox 4"/>
          <p:cNvSpPr txBox="1"/>
          <p:nvPr/>
        </p:nvSpPr>
        <p:spPr>
          <a:xfrm>
            <a:off x="6629400" y="589788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002060"/>
                </a:solidFill>
                <a:latin typeface="+mj-lt"/>
              </a:rPr>
              <a:t>Continued . . .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2374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83663 -0.00277 L -1.94444E-6 5.55112E-17 " pathEditMode="relative" rAng="0" ptsTypes="AA">
                                      <p:cBhvr>
                                        <p:cTn id="14" dur="20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1800" y="1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1600200"/>
            <a:ext cx="7772400" cy="1143000"/>
          </a:xfrm>
        </p:spPr>
        <p:txBody>
          <a:bodyPr/>
          <a:lstStyle/>
          <a:p>
            <a:pPr algn="l"/>
            <a:r>
              <a:rPr lang="en-US" b="1" dirty="0">
                <a:solidFill>
                  <a:srgbClr val="002060"/>
                </a:solidFill>
              </a:rPr>
              <a:t>Political </a:t>
            </a:r>
            <a:r>
              <a:rPr lang="en-US" b="1" dirty="0" smtClean="0">
                <a:solidFill>
                  <a:srgbClr val="002060"/>
                </a:solidFill>
              </a:rPr>
              <a:t>File </a:t>
            </a:r>
            <a:r>
              <a:rPr lang="en-US" b="1" i="1" dirty="0" smtClean="0">
                <a:solidFill>
                  <a:srgbClr val="002060"/>
                </a:solidFill>
              </a:rPr>
              <a:t>(continued)</a:t>
            </a:r>
            <a:endParaRPr lang="en-US" b="1" i="1" dirty="0">
              <a:solidFill>
                <a:srgbClr val="002060"/>
              </a:solidFill>
            </a:endParaRP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96240" y="2895600"/>
            <a:ext cx="5867400" cy="2209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Information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as to all other non-exempt uses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Keep information for two years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All licensees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must use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online file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Backup of file must be maintained by licensee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3277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73800" y="1752600"/>
            <a:ext cx="2514842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39725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2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533400" y="13716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Additional BCRA </a:t>
            </a:r>
            <a:r>
              <a:rPr lang="en-US" b="1" dirty="0" smtClean="0">
                <a:solidFill>
                  <a:srgbClr val="002060"/>
                </a:solidFill>
              </a:rPr>
              <a:t/>
            </a:r>
            <a:br>
              <a:rPr lang="en-US" b="1" dirty="0" smtClean="0">
                <a:solidFill>
                  <a:srgbClr val="002060"/>
                </a:solidFill>
              </a:rPr>
            </a:br>
            <a:r>
              <a:rPr lang="en-US" b="1" dirty="0" smtClean="0">
                <a:solidFill>
                  <a:srgbClr val="002060"/>
                </a:solidFill>
              </a:rPr>
              <a:t>Political </a:t>
            </a:r>
            <a:r>
              <a:rPr lang="en-US" b="1" dirty="0">
                <a:solidFill>
                  <a:srgbClr val="002060"/>
                </a:solidFill>
              </a:rPr>
              <a:t>File Requirement</a:t>
            </a:r>
          </a:p>
        </p:txBody>
      </p:sp>
      <p:sp>
        <p:nvSpPr>
          <p:cNvPr id="7577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33400" y="2743200"/>
            <a:ext cx="8001000" cy="3886200"/>
          </a:xfrm>
        </p:spPr>
        <p:txBody>
          <a:bodyPr/>
          <a:lstStyle/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None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Information as to “programming” that “communicates a political matter of national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importance” – includes programming discussing: </a:t>
            </a:r>
          </a:p>
          <a:p>
            <a:pPr marL="914400" indent="-4492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legally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qualified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candidate</a:t>
            </a:r>
          </a:p>
          <a:p>
            <a:pPr marL="914400" indent="-4492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any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election to federal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office</a:t>
            </a:r>
          </a:p>
          <a:p>
            <a:pPr marL="914400" indent="-449263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national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legislative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issue</a:t>
            </a:r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marL="0" indent="0"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  <a:buNone/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List of officers and directors of sponsor(s) must be maintained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34200" y="3962400"/>
            <a:ext cx="1830880" cy="1676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5746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57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5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5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5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5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5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75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778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457200" y="2133600"/>
            <a:ext cx="7315200" cy="4572000"/>
          </a:xfrm>
        </p:spPr>
        <p:txBody>
          <a:bodyPr numCol="2"/>
          <a:lstStyle/>
          <a:p>
            <a:pPr lvl="0"/>
            <a:r>
              <a:rPr lang="en-US" sz="2400" dirty="0" smtClean="0">
                <a:solidFill>
                  <a:srgbClr val="002060"/>
                </a:solidFill>
              </a:rPr>
              <a:t/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Dan Kirkpatrick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(703) 812-0432</a:t>
            </a:r>
            <a:r>
              <a:rPr lang="en-US" sz="2400" dirty="0" smtClean="0">
                <a:solidFill>
                  <a:srgbClr val="1459AC"/>
                </a:solidFill>
              </a:rPr>
              <a:t/>
            </a:r>
            <a:br>
              <a:rPr lang="en-US" sz="2400" dirty="0" smtClean="0">
                <a:solidFill>
                  <a:srgbClr val="1459AC"/>
                </a:solidFill>
              </a:rPr>
            </a:br>
            <a:r>
              <a:rPr lang="en-US" sz="2400" dirty="0" smtClean="0">
                <a:solidFill>
                  <a:schemeClr val="bg1"/>
                </a:solidFill>
              </a:rPr>
              <a:t>kirkpatrick@fhhlaw.com</a:t>
            </a:r>
            <a:r>
              <a:rPr lang="en-US" sz="2400" dirty="0" smtClean="0">
                <a:solidFill>
                  <a:srgbClr val="1459AC"/>
                </a:solidFill>
              </a:rPr>
              <a:t/>
            </a:r>
            <a:br>
              <a:rPr lang="en-US" sz="2400" dirty="0" smtClean="0">
                <a:solidFill>
                  <a:srgbClr val="1459AC"/>
                </a:solidFill>
              </a:rPr>
            </a:br>
            <a:r>
              <a:rPr lang="en-US" sz="2400" dirty="0" smtClean="0">
                <a:solidFill>
                  <a:srgbClr val="1459AC"/>
                </a:solidFill>
              </a:rPr>
              <a:t/>
            </a:r>
            <a:br>
              <a:rPr lang="en-US" sz="2400" dirty="0" smtClean="0">
                <a:solidFill>
                  <a:srgbClr val="1459AC"/>
                </a:solidFill>
              </a:rPr>
            </a:br>
            <a:r>
              <a:rPr lang="en-US" sz="2400" dirty="0" smtClean="0">
                <a:solidFill>
                  <a:srgbClr val="002060"/>
                </a:solidFill>
              </a:rPr>
              <a:t>Frank Montero</a:t>
            </a:r>
            <a:br>
              <a:rPr lang="en-US" sz="2400" dirty="0" smtClean="0">
                <a:solidFill>
                  <a:srgbClr val="002060"/>
                </a:solidFill>
              </a:rPr>
            </a:br>
            <a:r>
              <a:rPr lang="en-US" altLang="en-US" sz="2400" dirty="0">
                <a:solidFill>
                  <a:srgbClr val="002060"/>
                </a:solidFill>
              </a:rPr>
              <a:t>(703) 812-0480</a:t>
            </a:r>
            <a:r>
              <a:rPr lang="en-US" altLang="en-US" sz="800" dirty="0">
                <a:solidFill>
                  <a:srgbClr val="002060"/>
                </a:solidFill>
              </a:rPr>
              <a:t/>
            </a:r>
            <a:br>
              <a:rPr lang="en-US" altLang="en-US" sz="800" dirty="0">
                <a:solidFill>
                  <a:srgbClr val="002060"/>
                </a:solidFill>
              </a:rPr>
            </a:br>
            <a:r>
              <a:rPr lang="en-US" altLang="en-US" sz="2400" dirty="0">
                <a:solidFill>
                  <a:schemeClr val="bg1"/>
                </a:solidFill>
              </a:rPr>
              <a:t> </a:t>
            </a:r>
            <a:r>
              <a:rPr lang="en-US" altLang="en-US" sz="2400" dirty="0" smtClean="0">
                <a:solidFill>
                  <a:schemeClr val="bg1"/>
                </a:solidFill>
              </a:rPr>
              <a:t>montero@fhhlaw.com</a:t>
            </a:r>
            <a:br>
              <a:rPr lang="en-US" altLang="en-US" sz="2400" dirty="0" smtClean="0">
                <a:solidFill>
                  <a:schemeClr val="bg1"/>
                </a:solidFill>
              </a:rPr>
            </a:br>
            <a:r>
              <a:rPr lang="en-US" altLang="en-US" sz="2400" dirty="0" smtClean="0">
                <a:solidFill>
                  <a:srgbClr val="1459AC"/>
                </a:solidFill>
              </a:rPr>
              <a:t/>
            </a:r>
            <a:br>
              <a:rPr lang="en-US" altLang="en-US" sz="2400" dirty="0" smtClean="0">
                <a:solidFill>
                  <a:srgbClr val="1459AC"/>
                </a:solidFill>
              </a:rPr>
            </a:br>
            <a:r>
              <a:rPr lang="en-US" altLang="en-US" sz="3600" dirty="0">
                <a:solidFill>
                  <a:schemeClr val="tx1"/>
                </a:solidFill>
                <a:latin typeface="Arial" panose="020B0604020202020204" pitchFamily="34" charset="0"/>
              </a:rPr>
              <a:t/>
            </a:r>
            <a:br>
              <a:rPr lang="en-US" altLang="en-US" sz="3600" dirty="0">
                <a:solidFill>
                  <a:schemeClr val="tx1"/>
                </a:solidFill>
                <a:latin typeface="Arial" panose="020B0604020202020204" pitchFamily="34" charset="0"/>
              </a:rPr>
            </a:b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r>
              <a:rPr lang="en-US" sz="2400" dirty="0">
                <a:solidFill>
                  <a:srgbClr val="002060"/>
                </a:solidFill>
              </a:rPr>
              <a:t/>
            </a:r>
            <a:br>
              <a:rPr lang="en-US" sz="2400" dirty="0">
                <a:solidFill>
                  <a:srgbClr val="002060"/>
                </a:solidFill>
              </a:rPr>
            </a:br>
            <a:endParaRPr lang="en-US" sz="2800" dirty="0" smtClean="0">
              <a:solidFill>
                <a:srgbClr val="002060"/>
              </a:solidFill>
            </a:endParaRP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3810000" y="5013067"/>
            <a:ext cx="43282" cy="184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200" b="0" i="0" u="none" strike="noStrike" cap="none" normalizeH="0" baseline="0" dirty="0" smtClean="0">
                <a:ln>
                  <a:noFill/>
                </a:ln>
                <a:solidFill>
                  <a:srgbClr val="404040"/>
                </a:solidFill>
                <a:effectLst/>
                <a:latin typeface="Open Sans"/>
              </a:rPr>
              <a:t> 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57400" y="986135"/>
            <a:ext cx="5181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002060"/>
                </a:solidFill>
                <a:latin typeface="+mj-lt"/>
              </a:rPr>
              <a:t>Got Questions?</a:t>
            </a:r>
            <a:endParaRPr lang="en-US" sz="54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4098" name="Picture 2" descr="Hands, Raised, Raised Hands, Arms, Up, Voting, Agreei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60" t="41530" b="368"/>
          <a:stretch/>
        </p:blipFill>
        <p:spPr bwMode="auto">
          <a:xfrm>
            <a:off x="4600834" y="3002604"/>
            <a:ext cx="4023643" cy="1736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6756" y="5619861"/>
            <a:ext cx="336707" cy="33670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079390" y="4763044"/>
            <a:ext cx="306653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+mj-lt"/>
                <a:hlinkClick r:id="rId5"/>
              </a:rPr>
              <a:t>www.fhhlaw.com</a:t>
            </a:r>
            <a:endParaRPr lang="en-US" sz="18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+mj-lt"/>
                <a:hlinkClick r:id="rId6"/>
              </a:rPr>
              <a:t>www.commlawblog.com</a:t>
            </a:r>
            <a:endParaRPr lang="en-US" sz="1800" b="1" dirty="0" smtClean="0">
              <a:solidFill>
                <a:srgbClr val="002060"/>
              </a:solidFill>
              <a:latin typeface="+mj-lt"/>
            </a:endParaRPr>
          </a:p>
          <a:p>
            <a:pPr algn="ctr"/>
            <a:r>
              <a:rPr lang="en-US" sz="1800" b="1" dirty="0" smtClean="0">
                <a:solidFill>
                  <a:srgbClr val="002060"/>
                </a:solidFill>
                <a:latin typeface="+mj-lt"/>
              </a:rPr>
              <a:t>@</a:t>
            </a:r>
            <a:r>
              <a:rPr lang="en-US" sz="1800" b="1" dirty="0" err="1" smtClean="0">
                <a:solidFill>
                  <a:srgbClr val="002060"/>
                </a:solidFill>
                <a:latin typeface="+mj-lt"/>
              </a:rPr>
              <a:t>CommLawblog</a:t>
            </a:r>
            <a:endParaRPr lang="en-US" sz="1800" b="1" dirty="0">
              <a:solidFill>
                <a:srgbClr val="00206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9341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1680" y="1371600"/>
            <a:ext cx="8001000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>
                <a:solidFill>
                  <a:srgbClr val="002060"/>
                </a:solidFill>
                <a:latin typeface="+mj-lt"/>
              </a:rPr>
              <a:t>The </a:t>
            </a:r>
            <a:r>
              <a:rPr lang="en-US" sz="2800" b="1" dirty="0" smtClean="0">
                <a:solidFill>
                  <a:srgbClr val="002060"/>
                </a:solidFill>
                <a:latin typeface="+mj-lt"/>
              </a:rPr>
              <a:t>Webinar Will Cover:</a:t>
            </a:r>
            <a:endParaRPr lang="en-US" sz="2800" b="1" dirty="0">
              <a:solidFill>
                <a:srgbClr val="002060"/>
              </a:solidFill>
              <a:latin typeface="+mj-lt"/>
            </a:endParaRPr>
          </a:p>
          <a:p>
            <a:endParaRPr lang="en-US" sz="2800" dirty="0">
              <a:solidFill>
                <a:srgbClr val="002060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Lowest Unit Rate calculation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What are equal opportunities (also called equal time) requirements and what programs are exempt from this?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Impact on streamed political ads online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Handling “issue” ads from PACs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Record keeping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and more!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5180477"/>
            <a:ext cx="1676400" cy="1184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5124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Rectangle 4"/>
          <p:cNvSpPr>
            <a:spLocks noGrp="1" noChangeArrowheads="1"/>
          </p:cNvSpPr>
          <p:nvPr>
            <p:ph type="body" idx="4294967295"/>
          </p:nvPr>
        </p:nvSpPr>
        <p:spPr>
          <a:xfrm>
            <a:off x="381000" y="2895600"/>
            <a:ext cx="8001000" cy="275336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400" dirty="0">
                <a:solidFill>
                  <a:srgbClr val="002060"/>
                </a:solidFill>
              </a:rPr>
              <a:t>Must have announced intention to run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400" dirty="0">
                <a:solidFill>
                  <a:srgbClr val="002060"/>
                </a:solidFill>
              </a:rPr>
              <a:t>Must be qualified under state law to hold the office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400" dirty="0">
                <a:solidFill>
                  <a:srgbClr val="002060"/>
                </a:solidFill>
              </a:rPr>
              <a:t>Must be qualified under state law to be on the ballot or a write-in candidate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400" dirty="0">
                <a:solidFill>
                  <a:srgbClr val="002060"/>
                </a:solidFill>
              </a:rPr>
              <a:t>Presidential candidates must be qualified in the state or in ten states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400" dirty="0">
                <a:solidFill>
                  <a:srgbClr val="002060"/>
                </a:solidFill>
              </a:rPr>
              <a:t>Check with governmental officials</a:t>
            </a:r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title" idx="4294967295"/>
          </p:nvPr>
        </p:nvSpPr>
        <p:spPr>
          <a:xfrm>
            <a:off x="-190500" y="17526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Legally Qualified Candidate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200" y="1447800"/>
            <a:ext cx="1624013" cy="1624013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6000"/>
              </a:srgbClr>
            </a:outerShdw>
            <a:reflection stA="0" endPos="65000" dist="508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11685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205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05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205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205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133600"/>
            <a:ext cx="8229600" cy="11430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3600" b="1" dirty="0">
                <a:solidFill>
                  <a:srgbClr val="002060"/>
                </a:solidFill>
              </a:rPr>
              <a:t>The Key Element of Political Broadcasting Is a Candidate “Use”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228600" y="3403600"/>
            <a:ext cx="8686800" cy="3429000"/>
          </a:xfrm>
        </p:spPr>
        <p:txBody>
          <a:bodyPr/>
          <a:lstStyle/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 “use”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must  include a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candidate appearance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in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an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identifiable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voice or picture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Any “positive” appearance by a candidate is a “use”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The appearance does </a:t>
            </a:r>
            <a:r>
              <a:rPr lang="en-US" sz="2800" i="1" dirty="0">
                <a:solidFill>
                  <a:srgbClr val="002060"/>
                </a:solidFill>
                <a:latin typeface="+mj-lt"/>
              </a:rPr>
              <a:t>not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 have to be controlled or approved by the candidate</a:t>
            </a:r>
          </a:p>
          <a:p>
            <a:pPr>
              <a:lnSpc>
                <a:spcPct val="90000"/>
              </a:lnSpc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“Use” triggers “equal opportunity” for opponents of that candidate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0" y="682498"/>
            <a:ext cx="3226981" cy="13876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791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71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319" name="Object 7"/>
          <p:cNvGraphicFramePr>
            <a:graphicFrameLocks noGrp="1" noChangeAspect="1"/>
          </p:cNvGraphicFramePr>
          <p:nvPr>
            <p:ph sz="quarter" idx="4294967295"/>
            <p:extLst>
              <p:ext uri="{D42A27DB-BD31-4B8C-83A1-F6EECF244321}">
                <p14:modId xmlns:p14="http://schemas.microsoft.com/office/powerpoint/2010/main" val="881885998"/>
              </p:ext>
            </p:extLst>
          </p:nvPr>
        </p:nvGraphicFramePr>
        <p:xfrm>
          <a:off x="5267821" y="1905000"/>
          <a:ext cx="3913851" cy="3581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Clip" r:id="rId4" imgW="3601440" imgH="3298320" progId="">
                  <p:embed/>
                </p:oleObj>
              </mc:Choice>
              <mc:Fallback>
                <p:oleObj name="Clip" r:id="rId4" imgW="3601440" imgH="3298320" progId="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clrChange>
                          <a:clrFrom>
                            <a:srgbClr val="FFFFFF"/>
                          </a:clrFrom>
                          <a:clrTo>
                            <a:srgbClr val="FFFFFF">
                              <a:alpha val="0"/>
                            </a:srgbClr>
                          </a:clrTo>
                        </a:clrChange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7821" y="1905000"/>
                        <a:ext cx="3913851" cy="3581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914400" y="976313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Exempt Programs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0" y="2057400"/>
            <a:ext cx="55626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Bona fide newscasts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Bona fide news interview programs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Bona fide documentaries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On-the-spot coverage of bona fide news events (includes debates)</a:t>
            </a:r>
          </a:p>
        </p:txBody>
      </p:sp>
    </p:spTree>
    <p:extLst>
      <p:ext uri="{BB962C8B-B14F-4D97-AF65-F5344CB8AC3E}">
        <p14:creationId xmlns:p14="http://schemas.microsoft.com/office/powerpoint/2010/main" val="40819249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133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3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133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9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33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741680" y="1676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Candidate Access: </a:t>
            </a:r>
            <a:br>
              <a:rPr lang="en-US" b="1" dirty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Two Different Standards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152400" y="3429000"/>
            <a:ext cx="8991600" cy="1828800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Federal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candidates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- have “reasonable access” 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rights</a:t>
            </a:r>
          </a:p>
          <a:p>
            <a:pPr>
              <a:lnSpc>
                <a:spcPct val="90000"/>
              </a:lnSpc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State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and local candidates – Only “access” at station discretion</a:t>
            </a:r>
          </a:p>
        </p:txBody>
      </p:sp>
    </p:spTree>
    <p:extLst>
      <p:ext uri="{BB962C8B-B14F-4D97-AF65-F5344CB8AC3E}">
        <p14:creationId xmlns:p14="http://schemas.microsoft.com/office/powerpoint/2010/main" val="42759716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304800" y="914400"/>
            <a:ext cx="7772400" cy="1143000"/>
          </a:xfrm>
        </p:spPr>
        <p:txBody>
          <a:bodyPr/>
          <a:lstStyle/>
          <a:p>
            <a:r>
              <a:rPr lang="en-US" b="1" dirty="0">
                <a:solidFill>
                  <a:srgbClr val="002060"/>
                </a:solidFill>
              </a:rPr>
              <a:t>Federal Candidates Are Entitled to Reasonable Access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304800" y="2190690"/>
            <a:ext cx="8229600" cy="4114800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Applies to candidate “uses” (see definition) during entire campaign period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cannot set flat “limits” on amount or type of spots/program time that candidates can buy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But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s</a:t>
            </a:r>
            <a:r>
              <a:rPr lang="en-US" sz="2800" dirty="0" smtClean="0">
                <a:solidFill>
                  <a:srgbClr val="002060"/>
                </a:solidFill>
                <a:latin typeface="+mj-lt"/>
              </a:rPr>
              <a:t>tations </a:t>
            </a:r>
            <a:r>
              <a:rPr lang="en-US" sz="2800" dirty="0">
                <a:solidFill>
                  <a:srgbClr val="002060"/>
                </a:solidFill>
                <a:latin typeface="+mj-lt"/>
              </a:rPr>
              <a:t>may reject unreasonable requests and negotiate with candidates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2060"/>
              </a:buClr>
            </a:pPr>
            <a:r>
              <a:rPr lang="en-US" sz="2800" dirty="0">
                <a:solidFill>
                  <a:srgbClr val="002060"/>
                </a:solidFill>
                <a:latin typeface="+mj-lt"/>
              </a:rPr>
              <a:t>Stations need not respond to “blind” requests for avails or time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400800" y="6305490"/>
            <a:ext cx="213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i="1" dirty="0" smtClean="0">
                <a:solidFill>
                  <a:srgbClr val="002060"/>
                </a:solidFill>
                <a:latin typeface="+mj-lt"/>
              </a:rPr>
              <a:t>Continued . . .</a:t>
            </a:r>
            <a:endParaRPr lang="en-US" sz="2000" i="1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8600" y="2190690"/>
            <a:ext cx="1218786" cy="137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39583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92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92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4000"/>
                            </p:stCondLst>
                            <p:childTnLst>
                              <p:par>
                                <p:cTn id="1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92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6000"/>
                            </p:stCondLst>
                            <p:childTnLst>
                              <p:par>
                                <p:cTn id="1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92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8000"/>
                            </p:stCondLst>
                            <p:childTnLst>
                              <p:par>
                                <p:cTn id="2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92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0"/>
                            </p:stCondLst>
                            <p:childTnLst>
                              <p:par>
                                <p:cTn id="2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/>
      <p:bldP spid="4" grpId="0"/>
    </p:bldLst>
  </p:timing>
</p:sld>
</file>

<file path=ppt/theme/theme1.xml><?xml version="1.0" encoding="utf-8"?>
<a:theme xmlns:a="http://schemas.openxmlformats.org/drawingml/2006/main" name="GCD">
  <a:themeElements>
    <a:clrScheme name="GCD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GC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D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CD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D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D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D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CD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Files\MacPac\Firm\Presentation Designs\GCD.pot</Template>
  <TotalTime>33391</TotalTime>
  <Words>1759</Words>
  <Application>Microsoft Office PowerPoint</Application>
  <PresentationFormat>On-screen Show (4:3)</PresentationFormat>
  <Paragraphs>274</Paragraphs>
  <Slides>36</Slides>
  <Notes>36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Arial Rounded MT Bold</vt:lpstr>
      <vt:lpstr>AvantGarde Bk BT</vt:lpstr>
      <vt:lpstr>Calibri</vt:lpstr>
      <vt:lpstr>Open Sans</vt:lpstr>
      <vt:lpstr>Times New Roman</vt:lpstr>
      <vt:lpstr>GCD</vt:lpstr>
      <vt:lpstr>Clip</vt:lpstr>
      <vt:lpstr>PowerPoint Presentation</vt:lpstr>
      <vt:lpstr>PowerPoint Presentation</vt:lpstr>
      <vt:lpstr>PowerPoint Presentation</vt:lpstr>
      <vt:lpstr>PowerPoint Presentation</vt:lpstr>
      <vt:lpstr>Legally Qualified Candidate</vt:lpstr>
      <vt:lpstr>The Key Element of Political Broadcasting Is a Candidate “Use”</vt:lpstr>
      <vt:lpstr>Exempt Programs</vt:lpstr>
      <vt:lpstr>Candidate Access:  Two Different Standards</vt:lpstr>
      <vt:lpstr>Federal Candidates Are Entitled to Reasonable Access</vt:lpstr>
      <vt:lpstr>Federal Access (Continued)</vt:lpstr>
      <vt:lpstr>Reasonable Determinations  by Stations</vt:lpstr>
      <vt:lpstr>State and Local Candidates</vt:lpstr>
      <vt:lpstr>Equal Opportunities</vt:lpstr>
      <vt:lpstr>Political Rates – Lowest Unit Charge</vt:lpstr>
      <vt:lpstr>Lowest Unit Charge</vt:lpstr>
      <vt:lpstr>Charges Inside the  Political Window</vt:lpstr>
      <vt:lpstr>Package Plans</vt:lpstr>
      <vt:lpstr>Pre-emptible Time</vt:lpstr>
      <vt:lpstr>What to Include in the LUC</vt:lpstr>
      <vt:lpstr>What to Exclude From the LUC</vt:lpstr>
      <vt:lpstr>What to Exclude From the LUC (continued)</vt:lpstr>
      <vt:lpstr>Make-Goods</vt:lpstr>
      <vt:lpstr>Time Sensitive Make-Goods</vt:lpstr>
      <vt:lpstr>Bipartisan Campaign Reform Act (“BCRA”)  Federal Candidate Certification</vt:lpstr>
      <vt:lpstr>Disclosure Statement</vt:lpstr>
      <vt:lpstr>Disclosure Statement Contents</vt:lpstr>
      <vt:lpstr>Disclosure Statement Contents (continued)</vt:lpstr>
      <vt:lpstr>Sponsor Identification</vt:lpstr>
      <vt:lpstr>BCRA Sponsor ID Requirement  for Federal Candidates</vt:lpstr>
      <vt:lpstr>Other BCRA Sponsor ID Requirements</vt:lpstr>
      <vt:lpstr>Advance Payment</vt:lpstr>
      <vt:lpstr>Credit Must Be Offered If . . .</vt:lpstr>
      <vt:lpstr>Political File</vt:lpstr>
      <vt:lpstr>Political File (continued)</vt:lpstr>
      <vt:lpstr>Additional BCRA  Political File Requirement</vt:lpstr>
      <vt:lpstr> Dan Kirkpatrick (703) 812-0432 kirkpatrick@fhhlaw.com  Frank Montero (703) 812-0480  montero@fhhlaw.com     </vt:lpstr>
    </vt:vector>
  </TitlesOfParts>
  <Company>Gardner Carton and Douglas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Political Broadcasting</dc:title>
  <dc:creator>GCD User</dc:creator>
  <cp:lastModifiedBy>Joseph Potischman</cp:lastModifiedBy>
  <cp:revision>497</cp:revision>
  <cp:lastPrinted>2018-08-14T21:35:16Z</cp:lastPrinted>
  <dcterms:created xsi:type="dcterms:W3CDTF">2002-04-25T18:21:03Z</dcterms:created>
  <dcterms:modified xsi:type="dcterms:W3CDTF">2019-09-05T15:15:15Z</dcterms:modified>
</cp:coreProperties>
</file>