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7" r:id="rId3"/>
    <p:sldId id="298" r:id="rId4"/>
    <p:sldId id="292" r:id="rId5"/>
    <p:sldId id="299" r:id="rId6"/>
    <p:sldId id="306" r:id="rId7"/>
    <p:sldId id="309" r:id="rId8"/>
    <p:sldId id="338" r:id="rId9"/>
    <p:sldId id="339" r:id="rId10"/>
    <p:sldId id="308" r:id="rId11"/>
    <p:sldId id="310" r:id="rId12"/>
    <p:sldId id="311" r:id="rId13"/>
    <p:sldId id="312" r:id="rId14"/>
    <p:sldId id="313" r:id="rId15"/>
    <p:sldId id="269" r:id="rId16"/>
    <p:sldId id="270" r:id="rId17"/>
    <p:sldId id="314" r:id="rId18"/>
    <p:sldId id="335" r:id="rId19"/>
    <p:sldId id="336" r:id="rId20"/>
    <p:sldId id="315" r:id="rId21"/>
    <p:sldId id="316" r:id="rId22"/>
    <p:sldId id="317" r:id="rId23"/>
    <p:sldId id="318" r:id="rId24"/>
    <p:sldId id="355" r:id="rId25"/>
    <p:sldId id="331" r:id="rId26"/>
    <p:sldId id="334" r:id="rId27"/>
    <p:sldId id="319" r:id="rId28"/>
    <p:sldId id="320" r:id="rId29"/>
    <p:sldId id="321" r:id="rId30"/>
    <p:sldId id="337" r:id="rId31"/>
    <p:sldId id="282" r:id="rId32"/>
    <p:sldId id="325" r:id="rId33"/>
    <p:sldId id="326" r:id="rId34"/>
    <p:sldId id="327" r:id="rId35"/>
    <p:sldId id="328" r:id="rId36"/>
    <p:sldId id="329" r:id="rId37"/>
    <p:sldId id="354" r:id="rId38"/>
    <p:sldId id="332" r:id="rId39"/>
    <p:sldId id="289" r:id="rId40"/>
    <p:sldId id="333" r:id="rId41"/>
  </p:sldIdLst>
  <p:sldSz cx="9144000" cy="6858000" type="screen4x3"/>
  <p:notesSz cx="6858000" cy="92471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5531DF17-A2AC-454A-8F47-A28530342267}">
          <p14:sldIdLst>
            <p14:sldId id="256"/>
          </p14:sldIdLst>
        </p14:section>
        <p14:section name="Untitled Section" id="{EE5C48CB-3907-4ED6-8A8F-B70A554D1081}">
          <p14:sldIdLst>
            <p14:sldId id="297"/>
            <p14:sldId id="298"/>
            <p14:sldId id="292"/>
            <p14:sldId id="299"/>
            <p14:sldId id="306"/>
            <p14:sldId id="309"/>
            <p14:sldId id="338"/>
            <p14:sldId id="339"/>
            <p14:sldId id="308"/>
            <p14:sldId id="310"/>
            <p14:sldId id="311"/>
            <p14:sldId id="312"/>
            <p14:sldId id="313"/>
            <p14:sldId id="269"/>
            <p14:sldId id="270"/>
            <p14:sldId id="314"/>
            <p14:sldId id="335"/>
            <p14:sldId id="336"/>
            <p14:sldId id="315"/>
            <p14:sldId id="316"/>
            <p14:sldId id="317"/>
            <p14:sldId id="318"/>
            <p14:sldId id="355"/>
            <p14:sldId id="331"/>
            <p14:sldId id="334"/>
            <p14:sldId id="319"/>
            <p14:sldId id="320"/>
            <p14:sldId id="321"/>
            <p14:sldId id="337"/>
            <p14:sldId id="282"/>
            <p14:sldId id="325"/>
            <p14:sldId id="326"/>
            <p14:sldId id="327"/>
            <p14:sldId id="328"/>
            <p14:sldId id="329"/>
            <p14:sldId id="354"/>
            <p14:sldId id="332"/>
            <p14:sldId id="289"/>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A8"/>
    <a:srgbClr val="4D7FBB"/>
    <a:srgbClr val="ABC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588" autoAdjust="0"/>
  </p:normalViewPr>
  <p:slideViewPr>
    <p:cSldViewPr>
      <p:cViewPr varScale="1">
        <p:scale>
          <a:sx n="121" d="100"/>
          <a:sy n="121" d="100"/>
        </p:scale>
        <p:origin x="936" y="102"/>
      </p:cViewPr>
      <p:guideLst>
        <p:guide orient="horz" pos="2160"/>
        <p:guide pos="2880"/>
      </p:guideLst>
    </p:cSldViewPr>
  </p:slideViewPr>
  <p:outlineViewPr>
    <p:cViewPr>
      <p:scale>
        <a:sx n="33" d="100"/>
        <a:sy n="33" d="100"/>
      </p:scale>
      <p:origin x="0" y="9084"/>
    </p:cViewPr>
  </p:outlineViewPr>
  <p:notesTextViewPr>
    <p:cViewPr>
      <p:scale>
        <a:sx n="100" d="100"/>
        <a:sy n="100" d="100"/>
      </p:scale>
      <p:origin x="0" y="0"/>
    </p:cViewPr>
  </p:notesTextViewPr>
  <p:notesViewPr>
    <p:cSldViewPr>
      <p:cViewPr varScale="1">
        <p:scale>
          <a:sx n="50" d="100"/>
          <a:sy n="50" d="100"/>
        </p:scale>
        <p:origin x="263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174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414" y="0"/>
            <a:ext cx="2972098" cy="461748"/>
          </a:xfrm>
          <a:prstGeom prst="rect">
            <a:avLst/>
          </a:prstGeom>
        </p:spPr>
        <p:txBody>
          <a:bodyPr vert="horz" lIns="91419" tIns="45709" rIns="91419" bIns="45709" rtlCol="0"/>
          <a:lstStyle>
            <a:lvl1pPr algn="r" fontAlgn="auto">
              <a:spcBef>
                <a:spcPts val="0"/>
              </a:spcBef>
              <a:spcAft>
                <a:spcPts val="0"/>
              </a:spcAft>
              <a:defRPr sz="1200" smtClean="0">
                <a:latin typeface="+mn-lt"/>
                <a:cs typeface="+mn-cs"/>
              </a:defRPr>
            </a:lvl1pPr>
          </a:lstStyle>
          <a:p>
            <a:pPr>
              <a:defRPr/>
            </a:pPr>
            <a:r>
              <a:rPr lang="en-US" smtClean="0"/>
              <a:t>3/23/2011</a:t>
            </a:r>
            <a:endParaRPr lang="en-US"/>
          </a:p>
        </p:txBody>
      </p:sp>
      <p:sp>
        <p:nvSpPr>
          <p:cNvPr id="4" name="Footer Placeholder 3"/>
          <p:cNvSpPr>
            <a:spLocks noGrp="1"/>
          </p:cNvSpPr>
          <p:nvPr>
            <p:ph type="ftr" sz="quarter" idx="2"/>
          </p:nvPr>
        </p:nvSpPr>
        <p:spPr>
          <a:xfrm>
            <a:off x="0" y="8783912"/>
            <a:ext cx="2972098" cy="46174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414" y="8783912"/>
            <a:ext cx="2972098" cy="461748"/>
          </a:xfrm>
          <a:prstGeom prst="rect">
            <a:avLst/>
          </a:prstGeom>
        </p:spPr>
        <p:txBody>
          <a:bodyPr vert="horz" lIns="91419" tIns="45709" rIns="91419" bIns="45709" rtlCol="0" anchor="b"/>
          <a:lstStyle>
            <a:lvl1pPr algn="r" fontAlgn="auto">
              <a:spcBef>
                <a:spcPts val="0"/>
              </a:spcBef>
              <a:spcAft>
                <a:spcPts val="0"/>
              </a:spcAft>
              <a:defRPr sz="1200" smtClean="0">
                <a:latin typeface="+mn-lt"/>
                <a:cs typeface="+mn-cs"/>
              </a:defRPr>
            </a:lvl1pPr>
          </a:lstStyle>
          <a:p>
            <a:pPr>
              <a:defRPr/>
            </a:pPr>
            <a:fld id="{DF1D97FB-88D1-40F1-B4CA-DB6C0E84B75C}" type="slidenum">
              <a:rPr lang="en-US"/>
              <a:pPr>
                <a:defRPr/>
              </a:pPr>
              <a:t>‹#›</a:t>
            </a:fld>
            <a:endParaRPr lang="en-US"/>
          </a:p>
        </p:txBody>
      </p:sp>
    </p:spTree>
    <p:extLst>
      <p:ext uri="{BB962C8B-B14F-4D97-AF65-F5344CB8AC3E}">
        <p14:creationId xmlns:p14="http://schemas.microsoft.com/office/powerpoint/2010/main" val="35928824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1748"/>
          </a:xfrm>
          <a:prstGeom prst="rect">
            <a:avLst/>
          </a:prstGeom>
        </p:spPr>
        <p:txBody>
          <a:bodyPr vert="horz" lIns="87041" tIns="43520" rIns="87041" bIns="43520" rtlCol="0"/>
          <a:lstStyle>
            <a:lvl1pPr algn="l" fontAlgn="auto">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884414" y="0"/>
            <a:ext cx="2972098" cy="461748"/>
          </a:xfrm>
          <a:prstGeom prst="rect">
            <a:avLst/>
          </a:prstGeom>
        </p:spPr>
        <p:txBody>
          <a:bodyPr vert="horz" lIns="87041" tIns="43520" rIns="87041" bIns="43520" rtlCol="0"/>
          <a:lstStyle>
            <a:lvl1pPr algn="r" fontAlgn="auto">
              <a:spcBef>
                <a:spcPts val="0"/>
              </a:spcBef>
              <a:spcAft>
                <a:spcPts val="0"/>
              </a:spcAft>
              <a:defRPr sz="1100" smtClean="0">
                <a:latin typeface="+mn-lt"/>
                <a:cs typeface="+mn-cs"/>
              </a:defRPr>
            </a:lvl1pPr>
          </a:lstStyle>
          <a:p>
            <a:pPr>
              <a:defRPr/>
            </a:pPr>
            <a:r>
              <a:rPr lang="en-US" smtClean="0"/>
              <a:t>3/23/2011</a:t>
            </a:r>
            <a:endParaRPr lang="en-US"/>
          </a:p>
        </p:txBody>
      </p:sp>
      <p:sp>
        <p:nvSpPr>
          <p:cNvPr id="4" name="Slide Image Placeholder 3"/>
          <p:cNvSpPr>
            <a:spLocks noGrp="1" noRot="1" noChangeAspect="1"/>
          </p:cNvSpPr>
          <p:nvPr>
            <p:ph type="sldImg" idx="2"/>
          </p:nvPr>
        </p:nvSpPr>
        <p:spPr>
          <a:xfrm>
            <a:off x="1117600" y="693738"/>
            <a:ext cx="4624388" cy="3468687"/>
          </a:xfrm>
          <a:prstGeom prst="rect">
            <a:avLst/>
          </a:prstGeom>
          <a:noFill/>
          <a:ln w="12700">
            <a:solidFill>
              <a:prstClr val="black"/>
            </a:solidFill>
          </a:ln>
        </p:spPr>
        <p:txBody>
          <a:bodyPr vert="horz" lIns="87041" tIns="43520" rIns="87041" bIns="43520" rtlCol="0" anchor="ctr"/>
          <a:lstStyle/>
          <a:p>
            <a:pPr lvl="0"/>
            <a:endParaRPr lang="en-US" noProof="0"/>
          </a:p>
        </p:txBody>
      </p:sp>
      <p:sp>
        <p:nvSpPr>
          <p:cNvPr id="5" name="Notes Placeholder 4"/>
          <p:cNvSpPr>
            <a:spLocks noGrp="1"/>
          </p:cNvSpPr>
          <p:nvPr>
            <p:ph type="body" sz="quarter" idx="3"/>
          </p:nvPr>
        </p:nvSpPr>
        <p:spPr>
          <a:xfrm>
            <a:off x="686099" y="4392722"/>
            <a:ext cx="5485805" cy="4160317"/>
          </a:xfrm>
          <a:prstGeom prst="rect">
            <a:avLst/>
          </a:prstGeom>
        </p:spPr>
        <p:txBody>
          <a:bodyPr vert="horz" lIns="87041" tIns="43520" rIns="87041" bIns="435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83912"/>
            <a:ext cx="2972098" cy="461748"/>
          </a:xfrm>
          <a:prstGeom prst="rect">
            <a:avLst/>
          </a:prstGeom>
        </p:spPr>
        <p:txBody>
          <a:bodyPr vert="horz" lIns="87041" tIns="43520" rIns="87041" bIns="43520" rtlCol="0" anchor="b"/>
          <a:lstStyle>
            <a:lvl1pPr algn="l" fontAlgn="auto">
              <a:spcBef>
                <a:spcPts val="0"/>
              </a:spcBef>
              <a:spcAft>
                <a:spcPts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414" y="8783912"/>
            <a:ext cx="2972098" cy="461748"/>
          </a:xfrm>
          <a:prstGeom prst="rect">
            <a:avLst/>
          </a:prstGeom>
        </p:spPr>
        <p:txBody>
          <a:bodyPr vert="horz" lIns="87041" tIns="43520" rIns="87041" bIns="43520" rtlCol="0" anchor="b"/>
          <a:lstStyle>
            <a:lvl1pPr algn="r" fontAlgn="auto">
              <a:spcBef>
                <a:spcPts val="0"/>
              </a:spcBef>
              <a:spcAft>
                <a:spcPts val="0"/>
              </a:spcAft>
              <a:defRPr sz="1100" smtClean="0">
                <a:latin typeface="+mn-lt"/>
                <a:cs typeface="+mn-cs"/>
              </a:defRPr>
            </a:lvl1pPr>
          </a:lstStyle>
          <a:p>
            <a:pPr>
              <a:defRPr/>
            </a:pPr>
            <a:fld id="{FA4571A8-44B6-4B9F-B8F4-CA3DF8AFB097}" type="slidenum">
              <a:rPr lang="en-US"/>
              <a:pPr>
                <a:defRPr/>
              </a:pPr>
              <a:t>‹#›</a:t>
            </a:fld>
            <a:endParaRPr lang="en-US"/>
          </a:p>
        </p:txBody>
      </p:sp>
    </p:spTree>
    <p:extLst>
      <p:ext uri="{BB962C8B-B14F-4D97-AF65-F5344CB8AC3E}">
        <p14:creationId xmlns:p14="http://schemas.microsoft.com/office/powerpoint/2010/main" val="4092824163"/>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A4571A8-44B6-4B9F-B8F4-CA3DF8AFB097}" type="slidenum">
              <a:rPr lang="en-US" smtClean="0"/>
              <a:pPr>
                <a:defRPr/>
              </a:pPr>
              <a:t>1</a:t>
            </a:fld>
            <a:endParaRPr lang="en-US"/>
          </a:p>
        </p:txBody>
      </p:sp>
      <p:sp>
        <p:nvSpPr>
          <p:cNvPr id="6" name="Date Placeholder 5"/>
          <p:cNvSpPr>
            <a:spLocks noGrp="1"/>
          </p:cNvSpPr>
          <p:nvPr>
            <p:ph type="dt" idx="12"/>
          </p:nvPr>
        </p:nvSpPr>
        <p:spPr/>
        <p:txBody>
          <a:bodyPr/>
          <a:lstStyle/>
          <a:p>
            <a:pPr>
              <a:defRPr/>
            </a:pPr>
            <a:r>
              <a:rPr lang="en-US" smtClean="0"/>
              <a:t>3/23/2011</a:t>
            </a:r>
            <a:endParaRPr lang="en-US"/>
          </a:p>
        </p:txBody>
      </p:sp>
    </p:spTree>
    <p:extLst>
      <p:ext uri="{BB962C8B-B14F-4D97-AF65-F5344CB8AC3E}">
        <p14:creationId xmlns:p14="http://schemas.microsoft.com/office/powerpoint/2010/main" val="241452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A4571A8-44B6-4B9F-B8F4-CA3DF8AFB097}" type="slidenum">
              <a:rPr lang="en-US" smtClean="0"/>
              <a:pPr>
                <a:defRPr/>
              </a:pPr>
              <a:t>2</a:t>
            </a:fld>
            <a:endParaRPr lang="en-US"/>
          </a:p>
        </p:txBody>
      </p:sp>
      <p:sp>
        <p:nvSpPr>
          <p:cNvPr id="6" name="Date Placeholder 5"/>
          <p:cNvSpPr>
            <a:spLocks noGrp="1"/>
          </p:cNvSpPr>
          <p:nvPr>
            <p:ph type="dt" idx="12"/>
          </p:nvPr>
        </p:nvSpPr>
        <p:spPr/>
        <p:txBody>
          <a:bodyPr/>
          <a:lstStyle/>
          <a:p>
            <a:pPr>
              <a:defRPr/>
            </a:pPr>
            <a:r>
              <a:rPr lang="en-US" smtClean="0"/>
              <a:t>3/23/2011</a:t>
            </a:r>
            <a:endParaRPr lang="en-US"/>
          </a:p>
        </p:txBody>
      </p:sp>
    </p:spTree>
    <p:extLst>
      <p:ext uri="{BB962C8B-B14F-4D97-AF65-F5344CB8AC3E}">
        <p14:creationId xmlns:p14="http://schemas.microsoft.com/office/powerpoint/2010/main" val="130548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r>
              <a:rPr lang="en-US" smtClean="0"/>
              <a:t>3/23/2011</a:t>
            </a:r>
            <a:endParaRPr lang="en-US"/>
          </a:p>
        </p:txBody>
      </p:sp>
      <p:sp>
        <p:nvSpPr>
          <p:cNvPr id="6" name="Slide Number Placeholder 5"/>
          <p:cNvSpPr>
            <a:spLocks noGrp="1"/>
          </p:cNvSpPr>
          <p:nvPr>
            <p:ph type="sldNum" sz="quarter" idx="12"/>
          </p:nvPr>
        </p:nvSpPr>
        <p:spPr/>
        <p:txBody>
          <a:bodyPr/>
          <a:lstStyle/>
          <a:p>
            <a:pPr>
              <a:defRPr/>
            </a:pPr>
            <a:fld id="{FA4571A8-44B6-4B9F-B8F4-CA3DF8AFB097}" type="slidenum">
              <a:rPr lang="en-US" smtClean="0"/>
              <a:pPr>
                <a:defRPr/>
              </a:pPr>
              <a:t>31</a:t>
            </a:fld>
            <a:endParaRPr lang="en-US"/>
          </a:p>
        </p:txBody>
      </p:sp>
    </p:spTree>
    <p:extLst>
      <p:ext uri="{BB962C8B-B14F-4D97-AF65-F5344CB8AC3E}">
        <p14:creationId xmlns:p14="http://schemas.microsoft.com/office/powerpoint/2010/main" val="300312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r>
              <a:rPr lang="en-US" smtClean="0"/>
              <a:t>3/23/2011</a:t>
            </a:r>
            <a:endParaRPr lang="en-US"/>
          </a:p>
        </p:txBody>
      </p:sp>
      <p:sp>
        <p:nvSpPr>
          <p:cNvPr id="6" name="Slide Number Placeholder 5"/>
          <p:cNvSpPr>
            <a:spLocks noGrp="1"/>
          </p:cNvSpPr>
          <p:nvPr>
            <p:ph type="sldNum" sz="quarter" idx="12"/>
          </p:nvPr>
        </p:nvSpPr>
        <p:spPr/>
        <p:txBody>
          <a:bodyPr/>
          <a:lstStyle/>
          <a:p>
            <a:pPr>
              <a:defRPr/>
            </a:pPr>
            <a:fld id="{FA4571A8-44B6-4B9F-B8F4-CA3DF8AFB097}" type="slidenum">
              <a:rPr lang="en-US" smtClean="0"/>
              <a:pPr>
                <a:defRPr/>
              </a:pPr>
              <a:t>40</a:t>
            </a:fld>
            <a:endParaRPr lang="en-US"/>
          </a:p>
        </p:txBody>
      </p:sp>
    </p:spTree>
    <p:extLst>
      <p:ext uri="{BB962C8B-B14F-4D97-AF65-F5344CB8AC3E}">
        <p14:creationId xmlns:p14="http://schemas.microsoft.com/office/powerpoint/2010/main" val="308197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669810-5D89-4094-88B0-6A03CC5C79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090FF-16E7-48BD-85C1-E13E9F8118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MDCD webinar - body">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304800" y="228600"/>
            <a:ext cx="3762375" cy="373063"/>
          </a:xfrm>
          <a:prstGeom prst="rect">
            <a:avLst/>
          </a:prstGeom>
          <a:noFill/>
          <a:ln w="9525">
            <a:noFill/>
            <a:miter lim="800000"/>
            <a:headEnd/>
            <a:tailEnd/>
          </a:ln>
        </p:spPr>
      </p:pic>
      <p:sp>
        <p:nvSpPr>
          <p:cNvPr id="2" name="Title 1"/>
          <p:cNvSpPr>
            <a:spLocks noGrp="1"/>
          </p:cNvSpPr>
          <p:nvPr>
            <p:ph type="title"/>
          </p:nvPr>
        </p:nvSpPr>
        <p:spPr>
          <a:xfrm>
            <a:off x="457200" y="1020762"/>
            <a:ext cx="8229600" cy="579438"/>
          </a:xfrm>
          <a:prstGeom prst="rect">
            <a:avLst/>
          </a:prstGeom>
        </p:spPr>
        <p:txBody>
          <a:bodyPr anchor="ctr" anchorCtr="0"/>
          <a:lstStyle>
            <a:lvl1pPr>
              <a:defRPr sz="3000" b="1" baseline="0">
                <a:solidFill>
                  <a:srgbClr val="002060"/>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800600"/>
          </a:xfrm>
        </p:spPr>
        <p:txBody>
          <a:bodyPr tIns="91440" bIns="91440">
            <a:normAutofit/>
          </a:bodyPr>
          <a:lstStyle>
            <a:lvl1pPr>
              <a:spcBef>
                <a:spcPts val="0"/>
              </a:spcBef>
              <a:buNone/>
              <a:defRPr sz="2600" b="1" baseline="0">
                <a:solidFill>
                  <a:srgbClr val="183962"/>
                </a:solidFill>
                <a:latin typeface="+mn-lt"/>
              </a:defRPr>
            </a:lvl1pPr>
            <a:lvl2pPr>
              <a:spcBef>
                <a:spcPts val="0"/>
              </a:spcBef>
              <a:buNone/>
              <a:defRPr sz="2600" b="1" baseline="0">
                <a:solidFill>
                  <a:srgbClr val="183962"/>
                </a:solidFill>
                <a:latin typeface="+mn-lt"/>
              </a:defRPr>
            </a:lvl2pPr>
            <a:lvl3pPr>
              <a:spcBef>
                <a:spcPts val="0"/>
              </a:spcBef>
              <a:buNone/>
              <a:defRPr sz="2600" b="1" baseline="0">
                <a:solidFill>
                  <a:srgbClr val="183962"/>
                </a:solidFill>
                <a:latin typeface="+mn-lt"/>
              </a:defRPr>
            </a:lvl3pPr>
            <a:lvl4pPr>
              <a:spcBef>
                <a:spcPts val="0"/>
              </a:spcBef>
              <a:buNone/>
              <a:defRPr sz="2600" b="1" baseline="0">
                <a:solidFill>
                  <a:srgbClr val="183962"/>
                </a:solidFill>
                <a:latin typeface="+mn-lt"/>
              </a:defRPr>
            </a:lvl4pPr>
            <a:lvl5pPr>
              <a:spcBef>
                <a:spcPts val="0"/>
              </a:spcBef>
              <a:buNone/>
              <a:defRPr sz="2600" b="1" baseline="0">
                <a:solidFill>
                  <a:srgbClr val="18396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1445" name="Rectangle 5"/>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8727AE9D-C307-4C5B-ADC1-AECF1653CB56}"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0" y="124101"/>
            <a:ext cx="2072820" cy="95512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cole\AppData\Local\Microsoft\Windows\Temporary Internet Files\Content.Outlook\CZF3IHHL\color.jpg"/>
          <p:cNvPicPr>
            <a:picLocks noChangeAspect="1" noChangeArrowheads="1"/>
          </p:cNvPicPr>
          <p:nvPr userDrawn="1"/>
        </p:nvPicPr>
        <p:blipFill>
          <a:blip r:embed="rId2" cstate="print"/>
          <a:srcRect/>
          <a:stretch>
            <a:fillRect/>
          </a:stretch>
        </p:blipFill>
        <p:spPr bwMode="auto">
          <a:xfrm>
            <a:off x="304800" y="228600"/>
            <a:ext cx="3708400" cy="381000"/>
          </a:xfrm>
          <a:prstGeom prst="rect">
            <a:avLst/>
          </a:prstGeom>
          <a:noFill/>
          <a:ln w="9525">
            <a:noFill/>
            <a:miter lim="800000"/>
            <a:headEnd/>
            <a:tailEnd/>
          </a:ln>
        </p:spPr>
      </p:pic>
      <p:sp>
        <p:nvSpPr>
          <p:cNvPr id="2" name="Title 1"/>
          <p:cNvSpPr>
            <a:spLocks noGrp="1"/>
          </p:cNvSpPr>
          <p:nvPr>
            <p:ph type="title"/>
          </p:nvPr>
        </p:nvSpPr>
        <p:spPr>
          <a:xfrm>
            <a:off x="304800" y="838201"/>
            <a:ext cx="7772400" cy="533400"/>
          </a:xfrm>
          <a:prstGeom prst="rect">
            <a:avLst/>
          </a:prstGeom>
        </p:spPr>
        <p:txBody>
          <a:bodyPr anchor="t"/>
          <a:lstStyle>
            <a:lvl1pPr algn="l">
              <a:defRPr sz="2800" b="1" cap="none" baseline="0">
                <a:solidFill>
                  <a:srgbClr val="00206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905000"/>
            <a:ext cx="7772400" cy="4267199"/>
          </a:xfrm>
        </p:spPr>
        <p:txBody>
          <a:bodyPr>
            <a:normAutofit/>
          </a:bodyPr>
          <a:lstStyle>
            <a:lvl1pPr marL="0" indent="0">
              <a:buNone/>
              <a:defRPr sz="2600" b="1" baseline="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0" y="159303"/>
            <a:ext cx="2072820" cy="95512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0DE6F-B9DE-47E3-BE55-84A2FB8E15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AB56B1-B9E3-4A41-AB9D-373E6A672E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A56115-C128-471A-8E6F-90EA0A2DEA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C5D3F5-40D2-44A0-A032-A26E96A509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E9EB9F-3BC4-49A6-A855-B81402A45F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002A7F-3E3F-49B5-BE0A-464CD53F04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bg1"/>
            </a:gs>
            <a:gs pos="60000">
              <a:srgbClr val="ABC3DF"/>
            </a:gs>
            <a:gs pos="96000">
              <a:schemeClr val="accent1">
                <a:lumMod val="75000"/>
                <a:alpha val="90000"/>
              </a:schemeClr>
            </a:gs>
          </a:gsLst>
          <a:lin ang="5400000" scaled="1"/>
          <a:tileRect/>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727AE9D-C307-4C5B-ADC1-AECF1653C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ntero@fhhlaw.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Kirkpatrick@fhhlaw.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ontero@fhhlaw.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hyperlink" Target="mailto:kirkpatrick@fhhlaw.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685800" y="2895600"/>
            <a:ext cx="7772400" cy="24384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002060"/>
                </a:solidFill>
              </a:rPr>
              <a:t/>
            </a:r>
            <a:br>
              <a:rPr lang="en-US" b="1" dirty="0" smtClean="0">
                <a:solidFill>
                  <a:srgbClr val="002060"/>
                </a:solidFill>
              </a:rPr>
            </a:br>
            <a:r>
              <a:rPr lang="en-US" sz="2400" b="1" dirty="0" smtClean="0">
                <a:solidFill>
                  <a:srgbClr val="002060"/>
                </a:solidFill>
              </a:rPr>
              <a:t>Francisco R. Montero &amp; Daniel A. Kirkpatrick</a:t>
            </a:r>
            <a:br>
              <a:rPr lang="en-US" sz="2400" b="1" dirty="0" smtClean="0">
                <a:solidFill>
                  <a:srgbClr val="002060"/>
                </a:solidFill>
              </a:rPr>
            </a:br>
            <a:r>
              <a:rPr lang="en-US" sz="2400" b="1" dirty="0" smtClean="0">
                <a:solidFill>
                  <a:srgbClr val="002060"/>
                </a:solidFill>
              </a:rPr>
              <a:t/>
            </a:r>
            <a:br>
              <a:rPr lang="en-US" sz="2400" b="1" dirty="0" smtClean="0">
                <a:solidFill>
                  <a:srgbClr val="002060"/>
                </a:solidFill>
              </a:rPr>
            </a:br>
            <a:endParaRPr lang="en-US" sz="3600" b="1" dirty="0" smtClean="0">
              <a:solidFill>
                <a:srgbClr val="002060"/>
              </a:solidFill>
            </a:endParaRPr>
          </a:p>
        </p:txBody>
      </p:sp>
      <p:sp>
        <p:nvSpPr>
          <p:cNvPr id="5123" name="Subtitle 2"/>
          <p:cNvSpPr>
            <a:spLocks noGrp="1"/>
          </p:cNvSpPr>
          <p:nvPr>
            <p:ph type="subTitle" idx="1"/>
          </p:nvPr>
        </p:nvSpPr>
        <p:spPr>
          <a:xfrm>
            <a:off x="1371600" y="4191000"/>
            <a:ext cx="6400800" cy="1676400"/>
          </a:xfrm>
        </p:spPr>
        <p:txBody>
          <a:bodyPr/>
          <a:lstStyle/>
          <a:p>
            <a:r>
              <a:rPr lang="en-US" sz="1400" b="1" i="1" dirty="0" smtClean="0">
                <a:solidFill>
                  <a:srgbClr val="002060"/>
                </a:solidFill>
              </a:rPr>
              <a:t>Fletcher, </a:t>
            </a:r>
            <a:r>
              <a:rPr lang="en-US" sz="1400" b="1" i="1" dirty="0" err="1" smtClean="0">
                <a:solidFill>
                  <a:srgbClr val="002060"/>
                </a:solidFill>
              </a:rPr>
              <a:t>Heald</a:t>
            </a:r>
            <a:r>
              <a:rPr lang="en-US" sz="1400" b="1" i="1" dirty="0" smtClean="0">
                <a:solidFill>
                  <a:srgbClr val="002060"/>
                </a:solidFill>
              </a:rPr>
              <a:t> &amp; </a:t>
            </a:r>
            <a:r>
              <a:rPr lang="en-US" sz="1400" b="1" i="1" dirty="0" err="1" smtClean="0">
                <a:solidFill>
                  <a:srgbClr val="002060"/>
                </a:solidFill>
              </a:rPr>
              <a:t>Hildreth</a:t>
            </a:r>
            <a:r>
              <a:rPr lang="en-US" sz="1400" b="1" i="1" dirty="0" smtClean="0">
                <a:solidFill>
                  <a:srgbClr val="002060"/>
                </a:solidFill>
              </a:rPr>
              <a:t> , PLC</a:t>
            </a:r>
          </a:p>
          <a:p>
            <a:r>
              <a:rPr lang="en-US" sz="1400" b="1" i="1" dirty="0" smtClean="0">
                <a:solidFill>
                  <a:srgbClr val="002060"/>
                </a:solidFill>
              </a:rPr>
              <a:t>1300 North 17</a:t>
            </a:r>
            <a:r>
              <a:rPr lang="en-US" sz="1400" b="1" i="1" baseline="30000" dirty="0" smtClean="0">
                <a:solidFill>
                  <a:srgbClr val="002060"/>
                </a:solidFill>
              </a:rPr>
              <a:t>th</a:t>
            </a:r>
            <a:r>
              <a:rPr lang="en-US" sz="1400" b="1" i="1" dirty="0" smtClean="0">
                <a:solidFill>
                  <a:srgbClr val="002060"/>
                </a:solidFill>
              </a:rPr>
              <a:t> Street</a:t>
            </a:r>
          </a:p>
          <a:p>
            <a:r>
              <a:rPr lang="en-US" sz="1400" b="1" i="1" dirty="0" smtClean="0">
                <a:solidFill>
                  <a:srgbClr val="002060"/>
                </a:solidFill>
              </a:rPr>
              <a:t>Arlington , VA 22209</a:t>
            </a:r>
          </a:p>
          <a:p>
            <a:r>
              <a:rPr lang="en-US" sz="1400" b="1" i="1" dirty="0" smtClean="0">
                <a:solidFill>
                  <a:srgbClr val="002060"/>
                </a:solidFill>
              </a:rPr>
              <a:t>703-812-0480 (w) / 703-812-0432 (w)</a:t>
            </a:r>
          </a:p>
          <a:p>
            <a:r>
              <a:rPr lang="en-US" sz="1400" b="1" i="1" dirty="0" smtClean="0">
                <a:solidFill>
                  <a:srgbClr val="002060"/>
                </a:solidFill>
              </a:rPr>
              <a:t>202-841-6358 (m) / 703-967-1927 (m)</a:t>
            </a:r>
          </a:p>
          <a:p>
            <a:r>
              <a:rPr lang="en-US" sz="1400" b="1" dirty="0" smtClean="0">
                <a:solidFill>
                  <a:srgbClr val="2A63A8"/>
                </a:solidFill>
              </a:rPr>
              <a:t> </a:t>
            </a:r>
            <a:r>
              <a:rPr lang="en-US" sz="1400" b="1" i="1" dirty="0" smtClean="0">
                <a:solidFill>
                  <a:srgbClr val="002060"/>
                </a:solidFill>
                <a:hlinkClick r:id="rId3"/>
              </a:rPr>
              <a:t>montero@fhhlaw.com</a:t>
            </a:r>
            <a:r>
              <a:rPr lang="en-US" sz="1400" b="1" i="1" dirty="0" smtClean="0">
                <a:solidFill>
                  <a:srgbClr val="002060"/>
                </a:solidFill>
              </a:rPr>
              <a:t> / </a:t>
            </a:r>
            <a:r>
              <a:rPr lang="en-US" sz="1400" b="1" i="1" dirty="0" smtClean="0">
                <a:solidFill>
                  <a:srgbClr val="002060"/>
                </a:solidFill>
                <a:hlinkClick r:id="rId4"/>
              </a:rPr>
              <a:t>kirkpatrick@fhhlaw.com</a:t>
            </a:r>
            <a:r>
              <a:rPr lang="en-US" sz="1400" b="1" i="1" dirty="0" smtClean="0">
                <a:solidFill>
                  <a:srgbClr val="002060"/>
                </a:solidFill>
              </a:rPr>
              <a:t> </a:t>
            </a:r>
          </a:p>
          <a:p>
            <a:endParaRPr lang="en-US" sz="2800" b="1" i="1" dirty="0" smtClean="0">
              <a:solidFill>
                <a:srgbClr val="002060"/>
              </a:solidFill>
            </a:endParaRPr>
          </a:p>
        </p:txBody>
      </p:sp>
      <p:sp>
        <p:nvSpPr>
          <p:cNvPr id="5124" name="TextBox 4"/>
          <p:cNvSpPr txBox="1">
            <a:spLocks noChangeArrowheads="1"/>
          </p:cNvSpPr>
          <p:nvPr/>
        </p:nvSpPr>
        <p:spPr bwMode="auto">
          <a:xfrm>
            <a:off x="1447800" y="6324600"/>
            <a:ext cx="6172200" cy="430213"/>
          </a:xfrm>
          <a:prstGeom prst="rect">
            <a:avLst/>
          </a:prstGeom>
          <a:noFill/>
          <a:ln w="9525">
            <a:noFill/>
            <a:miter lim="800000"/>
            <a:headEnd/>
            <a:tailEnd/>
          </a:ln>
        </p:spPr>
        <p:txBody>
          <a:bodyPr>
            <a:spAutoFit/>
          </a:bodyPr>
          <a:lstStyle/>
          <a:p>
            <a:pPr algn="ctr"/>
            <a:r>
              <a:rPr lang="en-US" sz="1100" i="1" dirty="0">
                <a:solidFill>
                  <a:srgbClr val="002060"/>
                </a:solidFill>
                <a:latin typeface="Calibri" pitchFamily="34" charset="0"/>
              </a:rPr>
              <a:t>© Fletcher, </a:t>
            </a:r>
            <a:r>
              <a:rPr lang="en-US" sz="1100" i="1" dirty="0" err="1">
                <a:solidFill>
                  <a:srgbClr val="002060"/>
                </a:solidFill>
                <a:latin typeface="Calibri" pitchFamily="34" charset="0"/>
              </a:rPr>
              <a:t>Heald</a:t>
            </a:r>
            <a:r>
              <a:rPr lang="en-US" sz="1100" i="1" dirty="0">
                <a:solidFill>
                  <a:srgbClr val="002060"/>
                </a:solidFill>
                <a:latin typeface="Calibri" pitchFamily="34" charset="0"/>
              </a:rPr>
              <a:t> &amp; </a:t>
            </a:r>
            <a:r>
              <a:rPr lang="en-US" sz="1100" i="1" dirty="0" err="1">
                <a:solidFill>
                  <a:srgbClr val="002060"/>
                </a:solidFill>
                <a:latin typeface="Calibri" pitchFamily="34" charset="0"/>
              </a:rPr>
              <a:t>Hildreth</a:t>
            </a:r>
            <a:r>
              <a:rPr lang="en-US" sz="1100" i="1" dirty="0">
                <a:solidFill>
                  <a:srgbClr val="002060"/>
                </a:solidFill>
                <a:latin typeface="Calibri" pitchFamily="34" charset="0"/>
              </a:rPr>
              <a:t>, P.L.C. </a:t>
            </a:r>
            <a:r>
              <a:rPr lang="en-US" sz="1100" i="1" dirty="0" smtClean="0">
                <a:solidFill>
                  <a:srgbClr val="002060"/>
                </a:solidFill>
                <a:latin typeface="Calibri" pitchFamily="34" charset="0"/>
              </a:rPr>
              <a:t>2019</a:t>
            </a:r>
            <a:endParaRPr lang="en-US" sz="1100" i="1" dirty="0">
              <a:solidFill>
                <a:srgbClr val="002060"/>
              </a:solidFill>
              <a:latin typeface="Calibri" pitchFamily="34" charset="0"/>
            </a:endParaRPr>
          </a:p>
          <a:p>
            <a:pPr algn="ctr"/>
            <a:r>
              <a:rPr lang="en-US" sz="1100" i="1" dirty="0">
                <a:solidFill>
                  <a:srgbClr val="002060"/>
                </a:solidFill>
                <a:latin typeface="Calibri" pitchFamily="34" charset="0"/>
              </a:rPr>
              <a:t>All rights reserved</a:t>
            </a:r>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itle 1"/>
          <p:cNvSpPr txBox="1">
            <a:spLocks/>
          </p:cNvSpPr>
          <p:nvPr/>
        </p:nvSpPr>
        <p:spPr bwMode="auto">
          <a:xfrm>
            <a:off x="647699" y="1654175"/>
            <a:ext cx="7772400" cy="1698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mj-lt"/>
                <a:ea typeface="+mj-ea"/>
                <a:cs typeface="+mj-cs"/>
              </a:rPr>
              <a:t>Florida Association of Broadcasters</a:t>
            </a:r>
            <a:r>
              <a:rPr kumimoji="0" lang="en-US" sz="4400" b="1" i="0" u="none" strike="noStrike" kern="1200" cap="none" spc="0" normalizeH="0" baseline="0" noProof="0" dirty="0" smtClean="0">
                <a:ln>
                  <a:noFill/>
                </a:ln>
                <a:solidFill>
                  <a:srgbClr val="002060"/>
                </a:solidFill>
                <a:effectLst/>
                <a:uLnTx/>
                <a:uFillTx/>
                <a:latin typeface="+mj-lt"/>
                <a:ea typeface="+mj-ea"/>
                <a:cs typeface="+mj-cs"/>
              </a:rPr>
              <a:t/>
            </a:r>
            <a:br>
              <a:rPr kumimoji="0" lang="en-US" sz="4400" b="1" i="0" u="none" strike="noStrike" kern="1200" cap="none" spc="0" normalizeH="0" baseline="0" noProof="0" dirty="0" smtClean="0">
                <a:ln>
                  <a:noFill/>
                </a:ln>
                <a:solidFill>
                  <a:srgbClr val="002060"/>
                </a:solidFill>
                <a:effectLst/>
                <a:uLnTx/>
                <a:uFillTx/>
                <a:latin typeface="+mj-lt"/>
                <a:ea typeface="+mj-ea"/>
                <a:cs typeface="+mj-cs"/>
              </a:rPr>
            </a:br>
            <a:r>
              <a:rPr kumimoji="0" lang="en-US" sz="3200" b="1" i="0" u="none" strike="noStrike" kern="1200" cap="none" spc="0" normalizeH="0" baseline="0" noProof="0" dirty="0" smtClean="0">
                <a:ln>
                  <a:noFill/>
                </a:ln>
                <a:solidFill>
                  <a:srgbClr val="002060"/>
                </a:solidFill>
                <a:effectLst/>
                <a:uLnTx/>
                <a:uFillTx/>
                <a:latin typeface="+mj-lt"/>
                <a:ea typeface="+mj-ea"/>
                <a:cs typeface="+mj-cs"/>
              </a:rPr>
              <a:t>LICENSE RENEWAL SEMINAR</a:t>
            </a:r>
            <a:br>
              <a:rPr kumimoji="0" lang="en-US" sz="3200" b="1" i="0" u="none" strike="noStrike" kern="1200" cap="none" spc="0" normalizeH="0" baseline="0" noProof="0" dirty="0" smtClean="0">
                <a:ln>
                  <a:noFill/>
                </a:ln>
                <a:solidFill>
                  <a:srgbClr val="002060"/>
                </a:solidFill>
                <a:effectLst/>
                <a:uLnTx/>
                <a:uFillTx/>
                <a:latin typeface="+mj-lt"/>
                <a:ea typeface="+mj-ea"/>
                <a:cs typeface="+mj-cs"/>
              </a:rPr>
            </a:br>
            <a:r>
              <a:rPr kumimoji="0" lang="en-US" sz="3200" b="1" i="0" u="none" strike="noStrike" kern="1200" cap="none" spc="0" normalizeH="0" baseline="0" noProof="0" dirty="0" smtClean="0">
                <a:ln>
                  <a:noFill/>
                </a:ln>
                <a:solidFill>
                  <a:srgbClr val="002060"/>
                </a:solidFill>
                <a:effectLst/>
                <a:uLnTx/>
                <a:uFillTx/>
                <a:latin typeface="+mj-lt"/>
                <a:ea typeface="+mj-ea"/>
                <a:cs typeface="+mj-cs"/>
              </a:rPr>
              <a:t>July </a:t>
            </a:r>
            <a:r>
              <a:rPr lang="en-US" sz="3200" b="1" dirty="0" smtClean="0">
                <a:solidFill>
                  <a:srgbClr val="002060"/>
                </a:solidFill>
                <a:latin typeface="+mj-lt"/>
                <a:ea typeface="+mj-ea"/>
                <a:cs typeface="+mj-cs"/>
              </a:rPr>
              <a:t>30</a:t>
            </a:r>
            <a:r>
              <a:rPr kumimoji="0" lang="en-US" sz="3200" b="1" i="0" u="none" strike="noStrike" kern="1200" cap="none" spc="0" normalizeH="0" baseline="0" noProof="0" dirty="0" smtClean="0">
                <a:ln>
                  <a:noFill/>
                </a:ln>
                <a:solidFill>
                  <a:srgbClr val="002060"/>
                </a:solidFill>
                <a:effectLst/>
                <a:uLnTx/>
                <a:uFillTx/>
                <a:latin typeface="+mj-lt"/>
                <a:ea typeface="+mj-ea"/>
                <a:cs typeface="+mj-cs"/>
              </a:rPr>
              <a:t>, 2019</a:t>
            </a:r>
            <a:endParaRPr kumimoji="0" lang="en-US" sz="4400" b="1" i="0" u="none" strike="noStrike" kern="1200" cap="none" spc="0" normalizeH="0" baseline="0" noProof="0" dirty="0" smtClean="0">
              <a:ln>
                <a:noFill/>
              </a:ln>
              <a:solidFill>
                <a:srgbClr val="002060"/>
              </a:solidFill>
              <a:effectLst/>
              <a:uLnTx/>
              <a:uFillTx/>
              <a:latin typeface="+mj-lt"/>
              <a:ea typeface="+mj-ea"/>
              <a:cs typeface="+mj-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09" y="283351"/>
            <a:ext cx="2081379" cy="9517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762000"/>
            <a:ext cx="8229600" cy="579438"/>
          </a:xfrm>
          <a:noFill/>
          <a:ln>
            <a:miter lim="800000"/>
            <a:headEnd/>
            <a:tailEnd/>
          </a:ln>
        </p:spPr>
        <p:txBody>
          <a:bodyPr vert="horz" wrap="square" lIns="91440" tIns="45720" rIns="91440" bIns="45720" numCol="1" compatLnSpc="1">
            <a:prstTxWarp prst="textNoShape">
              <a:avLst/>
            </a:prstTxWarp>
          </a:bodyPr>
          <a:lstStyle/>
          <a:p>
            <a:pPr algn="l">
              <a:spcAft>
                <a:spcPts val="1200"/>
              </a:spcAft>
            </a:pPr>
            <a:endParaRPr lang="en-US" sz="2000" dirty="0" smtClean="0"/>
          </a:p>
        </p:txBody>
      </p:sp>
      <p:sp>
        <p:nvSpPr>
          <p:cNvPr id="3" name="Content Placeholder 2"/>
          <p:cNvSpPr>
            <a:spLocks noGrp="1"/>
          </p:cNvSpPr>
          <p:nvPr>
            <p:ph idx="1"/>
          </p:nvPr>
        </p:nvSpPr>
        <p:spPr>
          <a:xfrm>
            <a:off x="533400" y="1752600"/>
            <a:ext cx="7924800" cy="4495800"/>
          </a:xfrm>
        </p:spPr>
        <p:txBody>
          <a:bodyPr/>
          <a:lstStyle/>
          <a:p>
            <a:pPr marL="0" indent="0" algn="ctr">
              <a:spcBef>
                <a:spcPct val="0"/>
              </a:spcBef>
              <a:spcAft>
                <a:spcPts val="1200"/>
              </a:spcAft>
            </a:pPr>
            <a:r>
              <a:rPr lang="en-US" dirty="0" smtClean="0"/>
              <a:t>Character Certifications</a:t>
            </a:r>
          </a:p>
          <a:p>
            <a:pPr marL="0" indent="0">
              <a:spcBef>
                <a:spcPct val="0"/>
              </a:spcBef>
            </a:pPr>
            <a:endParaRPr lang="en-US" dirty="0" smtClean="0"/>
          </a:p>
          <a:p>
            <a:pPr marL="0" indent="0" algn="ctr">
              <a:spcBef>
                <a:spcPct val="0"/>
              </a:spcBef>
            </a:pPr>
            <a:endParaRPr lang="en-US" dirty="0" smtClean="0"/>
          </a:p>
        </p:txBody>
      </p:sp>
      <p:sp>
        <p:nvSpPr>
          <p:cNvPr id="4" name="TextBox 3"/>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10</a:t>
            </a:fld>
            <a:endParaRPr lang="en-US" dirty="0"/>
          </a:p>
        </p:txBody>
      </p:sp>
      <p:pic>
        <p:nvPicPr>
          <p:cNvPr id="2" name="Picture 1"/>
          <p:cNvPicPr>
            <a:picLocks noChangeAspect="1"/>
          </p:cNvPicPr>
          <p:nvPr/>
        </p:nvPicPr>
        <p:blipFill>
          <a:blip r:embed="rId2"/>
          <a:stretch>
            <a:fillRect/>
          </a:stretch>
        </p:blipFill>
        <p:spPr>
          <a:xfrm>
            <a:off x="457200" y="2383644"/>
            <a:ext cx="8229600" cy="24605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6096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457200" y="1219200"/>
            <a:ext cx="8305800" cy="5181600"/>
          </a:xfrm>
        </p:spPr>
        <p:txBody>
          <a:bodyPr rtlCol="0">
            <a:normAutofit fontScale="25000" lnSpcReduction="20000"/>
          </a:bodyPr>
          <a:lstStyle/>
          <a:p>
            <a:pPr marL="0" indent="0" fontAlgn="auto">
              <a:spcAft>
                <a:spcPts val="1200"/>
              </a:spcAft>
              <a:buFont typeface="Arial" pitchFamily="34" charset="0"/>
              <a:buNone/>
              <a:defRPr/>
            </a:pPr>
            <a:r>
              <a:rPr lang="en-US" sz="10000" dirty="0" smtClean="0"/>
              <a:t>Character Certification (</a:t>
            </a:r>
            <a:r>
              <a:rPr lang="en-US" sz="10000" i="1" dirty="0" smtClean="0"/>
              <a:t>continued</a:t>
            </a:r>
            <a:r>
              <a:rPr lang="en-US" sz="10000" dirty="0" smtClean="0"/>
              <a:t>):</a:t>
            </a:r>
          </a:p>
          <a:p>
            <a:pPr marL="917575" lvl="2" indent="0" fontAlgn="auto">
              <a:lnSpc>
                <a:spcPct val="120000"/>
              </a:lnSpc>
              <a:spcAft>
                <a:spcPts val="1200"/>
              </a:spcAft>
              <a:buFont typeface="Arial" pitchFamily="34" charset="0"/>
              <a:buNone/>
              <a:defRPr/>
            </a:pPr>
            <a:r>
              <a:rPr lang="en-US" sz="10000" dirty="0" smtClean="0"/>
              <a:t>Disclose any applications in which character issues were raised (as to the applicant or any “party”)</a:t>
            </a:r>
            <a:r>
              <a:rPr lang="en-US" sz="10000" i="1" dirty="0" smtClean="0"/>
              <a:t>unless</a:t>
            </a:r>
            <a:r>
              <a:rPr lang="en-US" sz="10000" dirty="0" smtClean="0"/>
              <a:t> FCC has issued final decision in favor of licensee.</a:t>
            </a:r>
          </a:p>
          <a:p>
            <a:pPr marL="917575" lvl="2" indent="0" fontAlgn="auto">
              <a:lnSpc>
                <a:spcPct val="120000"/>
              </a:lnSpc>
              <a:spcAft>
                <a:spcPts val="1200"/>
              </a:spcAft>
              <a:buFont typeface="Arial" pitchFamily="34" charset="0"/>
              <a:buNone/>
              <a:defRPr/>
            </a:pPr>
            <a:r>
              <a:rPr lang="en-US" sz="10000" dirty="0" smtClean="0"/>
              <a:t>Certification covers </a:t>
            </a:r>
            <a:r>
              <a:rPr lang="en-US" sz="10000" i="1" dirty="0" smtClean="0"/>
              <a:t>all</a:t>
            </a:r>
            <a:r>
              <a:rPr lang="en-US" sz="10000" dirty="0" smtClean="0"/>
              <a:t> “parties” to the application, not just the licensee.  Definition of “party” is broad.</a:t>
            </a:r>
          </a:p>
          <a:p>
            <a:pPr marL="917575" lvl="2" indent="0" fontAlgn="auto">
              <a:lnSpc>
                <a:spcPct val="120000"/>
              </a:lnSpc>
              <a:spcAft>
                <a:spcPts val="1200"/>
              </a:spcAft>
              <a:buFont typeface="Arial" pitchFamily="34" charset="0"/>
              <a:buNone/>
              <a:defRPr/>
            </a:pPr>
            <a:r>
              <a:rPr lang="en-US" sz="10000" dirty="0" smtClean="0"/>
              <a:t>Character issues include misrepresentation, lack of candor, abuse of Commission process, other issues raising questions about party’s truthfulness. </a:t>
            </a:r>
          </a:p>
          <a:p>
            <a:pPr marL="0" indent="0" fontAlgn="auto">
              <a:spcAft>
                <a:spcPts val="0"/>
              </a:spcAft>
              <a:buFont typeface="Arial" pitchFamily="34" charset="0"/>
              <a:buNone/>
              <a:defRPr/>
            </a:pPr>
            <a:endParaRPr lang="en-US" dirty="0" smtClean="0"/>
          </a:p>
          <a:p>
            <a:pPr marL="0" indent="0" algn="ctr" fontAlgn="auto">
              <a:spcAft>
                <a:spcPts val="0"/>
              </a:spcAft>
              <a:buFont typeface="Arial" pitchFamily="34" charset="0"/>
              <a:buNone/>
              <a:defRPr/>
            </a:pPr>
            <a:endParaRPr lang="en-US" dirty="0" smtClean="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11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spcAft>
                <a:spcPts val="1800"/>
              </a:spcAft>
            </a:pPr>
            <a:endParaRPr lang="en-US" sz="2000" dirty="0" smtClean="0"/>
          </a:p>
        </p:txBody>
      </p:sp>
      <p:sp>
        <p:nvSpPr>
          <p:cNvPr id="3" name="Content Placeholder 2"/>
          <p:cNvSpPr>
            <a:spLocks noGrp="1"/>
          </p:cNvSpPr>
          <p:nvPr>
            <p:ph idx="1"/>
          </p:nvPr>
        </p:nvSpPr>
        <p:spPr>
          <a:xfrm>
            <a:off x="685800" y="1981200"/>
            <a:ext cx="7772400" cy="4267200"/>
          </a:xfrm>
        </p:spPr>
        <p:txBody>
          <a:bodyPr/>
          <a:lstStyle/>
          <a:p>
            <a:pPr marL="0" indent="0" algn="ctr">
              <a:spcBef>
                <a:spcPct val="0"/>
              </a:spcBef>
              <a:spcAft>
                <a:spcPts val="1200"/>
              </a:spcAft>
            </a:pPr>
            <a:r>
              <a:rPr lang="en-US" smtClean="0"/>
              <a:t>Adverse Non-FCC Findings Certification</a:t>
            </a:r>
          </a:p>
          <a:p>
            <a:pPr marL="0" indent="0">
              <a:spcBef>
                <a:spcPct val="0"/>
              </a:spcBef>
            </a:pPr>
            <a:endParaRPr lang="en-US" smtClean="0"/>
          </a:p>
          <a:p>
            <a:pPr marL="0" indent="0" algn="ctr">
              <a:spcBef>
                <a:spcPct val="0"/>
              </a:spcBef>
            </a:pPr>
            <a:endParaRPr lang="en-US" smtClean="0"/>
          </a:p>
        </p:txBody>
      </p:sp>
      <p:sp>
        <p:nvSpPr>
          <p:cNvPr id="4" name="TextBox 3"/>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12</a:t>
            </a:fld>
            <a:endParaRPr lang="en-US" dirty="0"/>
          </a:p>
        </p:txBody>
      </p:sp>
      <p:pic>
        <p:nvPicPr>
          <p:cNvPr id="2" name="Picture 1"/>
          <p:cNvPicPr>
            <a:picLocks noChangeAspect="1"/>
          </p:cNvPicPr>
          <p:nvPr/>
        </p:nvPicPr>
        <p:blipFill>
          <a:blip r:embed="rId2"/>
          <a:stretch>
            <a:fillRect/>
          </a:stretch>
        </p:blipFill>
        <p:spPr>
          <a:xfrm>
            <a:off x="457200" y="2603740"/>
            <a:ext cx="8229600" cy="1856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639763"/>
            <a:ext cx="8229600" cy="579437"/>
          </a:xfrm>
          <a:noFill/>
          <a:ln>
            <a:miter lim="800000"/>
            <a:headEnd/>
            <a:tailEnd/>
          </a:ln>
        </p:spPr>
        <p:txBody>
          <a:bodyPr vert="horz" wrap="square" lIns="91440" tIns="45720" rIns="91440" bIns="45720" numCol="1" compatLnSpc="1">
            <a:prstTxWarp prst="textNoShape">
              <a:avLst/>
            </a:prstTxWarp>
          </a:bodyPr>
          <a:lstStyle/>
          <a:p>
            <a:pPr algn="l">
              <a:spcAft>
                <a:spcPts val="1800"/>
              </a:spcAft>
            </a:pPr>
            <a:endParaRPr lang="en-US" sz="2000" dirty="0" smtClean="0"/>
          </a:p>
        </p:txBody>
      </p:sp>
      <p:sp>
        <p:nvSpPr>
          <p:cNvPr id="3" name="Content Placeholder 2"/>
          <p:cNvSpPr>
            <a:spLocks noGrp="1"/>
          </p:cNvSpPr>
          <p:nvPr>
            <p:ph idx="1"/>
          </p:nvPr>
        </p:nvSpPr>
        <p:spPr>
          <a:xfrm>
            <a:off x="381000" y="1371600"/>
            <a:ext cx="8458200" cy="4648200"/>
          </a:xfrm>
        </p:spPr>
        <p:txBody>
          <a:bodyPr rtlCol="0">
            <a:normAutofit fontScale="70000" lnSpcReduction="20000"/>
          </a:bodyPr>
          <a:lstStyle/>
          <a:p>
            <a:pPr marL="0" indent="0" fontAlgn="auto">
              <a:spcAft>
                <a:spcPts val="1800"/>
              </a:spcAft>
              <a:buFont typeface="Arial" pitchFamily="34" charset="0"/>
              <a:buNone/>
              <a:defRPr/>
            </a:pPr>
            <a:r>
              <a:rPr lang="en-US" sz="3400" dirty="0" smtClean="0"/>
              <a:t>Adverse Non-FCC Findings Certification </a:t>
            </a:r>
            <a:r>
              <a:rPr lang="en-US" dirty="0" smtClean="0"/>
              <a:t>(</a:t>
            </a:r>
            <a:r>
              <a:rPr lang="en-US" i="1" dirty="0" smtClean="0"/>
              <a:t>continued</a:t>
            </a:r>
            <a:r>
              <a:rPr lang="en-US" dirty="0" smtClean="0"/>
              <a:t>):</a:t>
            </a:r>
          </a:p>
          <a:p>
            <a:pPr marL="517525" lvl="1" indent="0" fontAlgn="auto">
              <a:spcAft>
                <a:spcPts val="1200"/>
              </a:spcAft>
              <a:buFont typeface="Arial" pitchFamily="34" charset="0"/>
              <a:buNone/>
              <a:defRPr/>
            </a:pPr>
            <a:r>
              <a:rPr lang="en-US" sz="3400" dirty="0" smtClean="0">
                <a:solidFill>
                  <a:srgbClr val="002060"/>
                </a:solidFill>
              </a:rPr>
              <a:t>Disclose any adverse findings, made by a court or agency, of non-FCC violations within last 10 years – </a:t>
            </a:r>
            <a:r>
              <a:rPr lang="en-US" sz="3400" i="1" dirty="0" smtClean="0">
                <a:solidFill>
                  <a:srgbClr val="002060"/>
                </a:solidFill>
              </a:rPr>
              <a:t>unless </a:t>
            </a:r>
            <a:r>
              <a:rPr lang="en-US" sz="3400" dirty="0" smtClean="0">
                <a:solidFill>
                  <a:srgbClr val="002060"/>
                </a:solidFill>
              </a:rPr>
              <a:t>already disclosed in an application that has been granted.</a:t>
            </a:r>
          </a:p>
          <a:p>
            <a:pPr marL="517525" lvl="1" indent="0" fontAlgn="auto">
              <a:spcAft>
                <a:spcPts val="1200"/>
              </a:spcAft>
              <a:buFont typeface="Arial" pitchFamily="34" charset="0"/>
              <a:buNone/>
              <a:defRPr/>
            </a:pPr>
            <a:r>
              <a:rPr lang="en-US" sz="3400" dirty="0" smtClean="0">
                <a:solidFill>
                  <a:srgbClr val="002060"/>
                </a:solidFill>
              </a:rPr>
              <a:t>Types of violation to be disclosed: </a:t>
            </a:r>
          </a:p>
          <a:p>
            <a:pPr marL="517525" lvl="1" indent="0" fontAlgn="auto">
              <a:spcAft>
                <a:spcPts val="1200"/>
              </a:spcAft>
              <a:buFont typeface="Arial" pitchFamily="34" charset="0"/>
              <a:buNone/>
              <a:defRPr/>
            </a:pPr>
            <a:r>
              <a:rPr lang="en-US" sz="3400" dirty="0" smtClean="0">
                <a:solidFill>
                  <a:srgbClr val="002060"/>
                </a:solidFill>
              </a:rPr>
              <a:t>	Antitrust or unfair competition in a mass media-related 	industry </a:t>
            </a:r>
          </a:p>
          <a:p>
            <a:pPr marL="517525" lvl="1" indent="0" fontAlgn="auto">
              <a:spcAft>
                <a:spcPts val="1200"/>
              </a:spcAft>
              <a:buFont typeface="Arial" pitchFamily="34" charset="0"/>
              <a:buNone/>
              <a:defRPr/>
            </a:pPr>
            <a:r>
              <a:rPr lang="en-US" sz="3400" dirty="0" smtClean="0">
                <a:solidFill>
                  <a:srgbClr val="002060"/>
                </a:solidFill>
              </a:rPr>
              <a:t>	Discrimination  </a:t>
            </a:r>
          </a:p>
          <a:p>
            <a:pPr marL="517525" lvl="1" indent="0" fontAlgn="auto">
              <a:spcAft>
                <a:spcPts val="1200"/>
              </a:spcAft>
              <a:buFont typeface="Arial" pitchFamily="34" charset="0"/>
              <a:buNone/>
              <a:defRPr/>
            </a:pPr>
            <a:r>
              <a:rPr lang="en-US" sz="3400" dirty="0" smtClean="0">
                <a:solidFill>
                  <a:srgbClr val="002060"/>
                </a:solidFill>
              </a:rPr>
              <a:t>	Fraudulent statements to a government agency</a:t>
            </a:r>
          </a:p>
          <a:p>
            <a:pPr marL="517525" lvl="1" indent="0" fontAlgn="auto">
              <a:spcAft>
                <a:spcPts val="1200"/>
              </a:spcAft>
              <a:buFont typeface="Arial" pitchFamily="34" charset="0"/>
              <a:buNone/>
              <a:defRPr/>
            </a:pPr>
            <a:r>
              <a:rPr lang="en-US" sz="3400" dirty="0" smtClean="0">
                <a:solidFill>
                  <a:srgbClr val="002060"/>
                </a:solidFill>
              </a:rPr>
              <a:t>	Any felony conviction. </a:t>
            </a:r>
            <a:endParaRPr lang="en-US" dirty="0" smtClean="0"/>
          </a:p>
          <a:p>
            <a:pPr marL="0" indent="0" fontAlgn="auto">
              <a:spcAft>
                <a:spcPts val="0"/>
              </a:spcAft>
              <a:buFont typeface="Arial" pitchFamily="34" charset="0"/>
              <a:buNone/>
              <a:defRPr/>
            </a:pPr>
            <a:endParaRPr lang="en-US" dirty="0" smtClean="0"/>
          </a:p>
          <a:p>
            <a:pPr marL="0" indent="0" algn="ctr" fontAlgn="auto">
              <a:spcAft>
                <a:spcPts val="0"/>
              </a:spcAft>
              <a:buFont typeface="Arial" pitchFamily="34" charset="0"/>
              <a:buNone/>
              <a:defRPr/>
            </a:pPr>
            <a:endParaRPr lang="en-US" dirty="0" smtClean="0"/>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1858963"/>
            <a:ext cx="8229600" cy="579437"/>
          </a:xfrm>
          <a:noFill/>
          <a:ln>
            <a:miter lim="800000"/>
            <a:headEnd/>
            <a:tailEnd/>
          </a:ln>
        </p:spPr>
        <p:txBody>
          <a:bodyPr vert="horz" wrap="square" lIns="91440" tIns="45720" rIns="91440" bIns="45720" numCol="1" compatLnSpc="1">
            <a:prstTxWarp prst="textNoShape">
              <a:avLst/>
            </a:prstTxWarp>
          </a:bodyPr>
          <a:lstStyle/>
          <a:p>
            <a:r>
              <a:rPr lang="en-US" sz="2600" smtClean="0"/>
              <a:t>FCC Violations Certification</a:t>
            </a:r>
          </a:p>
        </p:txBody>
      </p:sp>
      <p:sp>
        <p:nvSpPr>
          <p:cNvPr id="5" name="TextBox 4"/>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6" name="Title 1"/>
          <p:cNvSpPr txBox="1">
            <a:spLocks/>
          </p:cNvSpPr>
          <p:nvPr/>
        </p:nvSpPr>
        <p:spPr>
          <a:xfrm>
            <a:off x="457200" y="838200"/>
            <a:ext cx="8229600" cy="579438"/>
          </a:xfrm>
          <a:prstGeom prst="rect">
            <a:avLst/>
          </a:prstGeom>
        </p:spPr>
        <p:txBody>
          <a:bodyPr anchor="ctr"/>
          <a:lstStyle/>
          <a:p>
            <a:pPr fontAlgn="auto">
              <a:spcBef>
                <a:spcPts val="0"/>
              </a:spcBef>
              <a:spcAft>
                <a:spcPts val="1800"/>
              </a:spcAft>
              <a:defRPr/>
            </a:pPr>
            <a:endParaRPr lang="en-US" sz="2000" b="1" dirty="0">
              <a:solidFill>
                <a:srgbClr val="002060"/>
              </a:solidFill>
              <a:latin typeface="+mj-lt"/>
              <a:ea typeface="+mj-ea"/>
              <a:cs typeface="+mj-cs"/>
            </a:endParaRPr>
          </a:p>
        </p:txBody>
      </p:sp>
      <p:sp>
        <p:nvSpPr>
          <p:cNvPr id="7" name="Slide Number Placeholder 6"/>
          <p:cNvSpPr>
            <a:spLocks noGrp="1"/>
          </p:cNvSpPr>
          <p:nvPr>
            <p:ph type="sldNum" sz="quarter" idx="11"/>
          </p:nvPr>
        </p:nvSpPr>
        <p:spPr/>
        <p:txBody>
          <a:bodyPr/>
          <a:lstStyle/>
          <a:p>
            <a:pPr>
              <a:defRPr/>
            </a:pPr>
            <a:fld id="{8727AE9D-C307-4C5B-ADC1-AECF1653CB56}" type="slidenum">
              <a:rPr lang="en-US" smtClean="0"/>
              <a:pPr>
                <a:defRPr/>
              </a:pPr>
              <a:t>14</a:t>
            </a:fld>
            <a:endParaRPr lang="en-US" dirty="0"/>
          </a:p>
        </p:txBody>
      </p:sp>
      <p:pic>
        <p:nvPicPr>
          <p:cNvPr id="3" name="Picture 2"/>
          <p:cNvPicPr>
            <a:picLocks noChangeAspect="1"/>
          </p:cNvPicPr>
          <p:nvPr/>
        </p:nvPicPr>
        <p:blipFill>
          <a:blip r:embed="rId2"/>
          <a:stretch>
            <a:fillRect/>
          </a:stretch>
        </p:blipFill>
        <p:spPr>
          <a:xfrm>
            <a:off x="336481" y="2696358"/>
            <a:ext cx="8274119" cy="1637431"/>
          </a:xfrm>
          <a:prstGeom prst="rect">
            <a:avLst/>
          </a:prstGeom>
        </p:spPr>
      </p:pic>
      <p:sp>
        <p:nvSpPr>
          <p:cNvPr id="4" name="Content Placeholder 3"/>
          <p:cNvSpPr>
            <a:spLocks noGrp="1"/>
          </p:cNvSpPr>
          <p:nvPr>
            <p:ph idx="1"/>
          </p:nvPr>
        </p:nvSpPr>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Text Placeholder 2"/>
          <p:cNvSpPr>
            <a:spLocks noGrp="1"/>
          </p:cNvSpPr>
          <p:nvPr>
            <p:ph idx="1"/>
          </p:nvPr>
        </p:nvSpPr>
        <p:spPr>
          <a:xfrm>
            <a:off x="457200" y="1295400"/>
            <a:ext cx="8382000" cy="5181600"/>
          </a:xfrm>
        </p:spPr>
        <p:txBody>
          <a:bodyPr rtlCol="0">
            <a:normAutofit fontScale="92500" lnSpcReduction="20000"/>
          </a:bodyPr>
          <a:lstStyle/>
          <a:p>
            <a:pPr fontAlgn="auto">
              <a:lnSpc>
                <a:spcPct val="110000"/>
              </a:lnSpc>
              <a:spcAft>
                <a:spcPts val="1200"/>
              </a:spcAft>
              <a:buFont typeface="Arial" pitchFamily="34" charset="0"/>
              <a:buNone/>
              <a:defRPr/>
            </a:pPr>
            <a:r>
              <a:rPr lang="en-US" sz="2800" dirty="0" smtClean="0"/>
              <a:t>FCC Violations Certification </a:t>
            </a:r>
            <a:r>
              <a:rPr lang="en-US" sz="2000" dirty="0" smtClean="0"/>
              <a:t>(</a:t>
            </a:r>
            <a:r>
              <a:rPr lang="en-US" sz="2000" i="1" dirty="0" smtClean="0"/>
              <a:t>continued</a:t>
            </a:r>
            <a:r>
              <a:rPr lang="en-US" sz="2000" dirty="0" smtClean="0"/>
              <a:t>):</a:t>
            </a:r>
          </a:p>
          <a:p>
            <a:pPr marL="458788" lvl="1" indent="0" fontAlgn="auto">
              <a:lnSpc>
                <a:spcPct val="110000"/>
              </a:lnSpc>
              <a:spcAft>
                <a:spcPts val="1200"/>
              </a:spcAft>
              <a:buFont typeface="Arial" pitchFamily="34" charset="0"/>
              <a:buNone/>
              <a:defRPr/>
            </a:pPr>
            <a:r>
              <a:rPr lang="en-US" dirty="0" smtClean="0"/>
              <a:t>Report </a:t>
            </a:r>
            <a:r>
              <a:rPr lang="en-US" i="1" dirty="0" smtClean="0"/>
              <a:t>only </a:t>
            </a:r>
            <a:r>
              <a:rPr lang="en-US" dirty="0" smtClean="0"/>
              <a:t>violations about which the FCC has issued a formal notice (NAL, NOV, Fine/Forfeiture Order).</a:t>
            </a:r>
          </a:p>
          <a:p>
            <a:pPr marL="458788" lvl="1" indent="0" fontAlgn="auto">
              <a:lnSpc>
                <a:spcPct val="110000"/>
              </a:lnSpc>
              <a:spcAft>
                <a:spcPts val="1200"/>
              </a:spcAft>
              <a:buFont typeface="Arial" pitchFamily="34" charset="0"/>
              <a:buNone/>
              <a:defRPr/>
            </a:pPr>
            <a:r>
              <a:rPr lang="en-US" dirty="0" smtClean="0"/>
              <a:t>Include file number of notice, brief description of circumstances, and current status.</a:t>
            </a:r>
          </a:p>
          <a:p>
            <a:pPr marL="458788" lvl="1" indent="0" fontAlgn="auto">
              <a:lnSpc>
                <a:spcPct val="110000"/>
              </a:lnSpc>
              <a:spcAft>
                <a:spcPts val="1200"/>
              </a:spcAft>
              <a:buFont typeface="Arial" pitchFamily="34" charset="0"/>
              <a:buNone/>
              <a:defRPr/>
            </a:pPr>
            <a:r>
              <a:rPr lang="en-US" i="1" dirty="0" smtClean="0"/>
              <a:t>Sample disclosure: “</a:t>
            </a:r>
            <a:r>
              <a:rPr lang="en-US" dirty="0" smtClean="0"/>
              <a:t>Licensee received a Notice of Violation on May 3, 2017 alleging a violation of the Commission’s Emergency Alert System Rules (</a:t>
            </a:r>
            <a:r>
              <a:rPr lang="en-US" i="1" dirty="0" smtClean="0"/>
              <a:t>see</a:t>
            </a:r>
            <a:r>
              <a:rPr lang="en-US" dirty="0" smtClean="0"/>
              <a:t> File No. EB-17-LA-3547).  Licensee responded on June 13, and the matter remains pending.”</a:t>
            </a:r>
          </a:p>
          <a:p>
            <a:pPr marL="458788" lvl="1" indent="0" fontAlgn="auto">
              <a:lnSpc>
                <a:spcPct val="110000"/>
              </a:lnSpc>
              <a:spcAft>
                <a:spcPts val="1200"/>
              </a:spcAft>
              <a:defRPr/>
            </a:pPr>
            <a:r>
              <a:rPr lang="en-US" dirty="0" smtClean="0"/>
              <a:t>Remember: If you are aware of a violation but no FCC notices have been issued--no need to confess!</a:t>
            </a:r>
          </a:p>
          <a:p>
            <a:pPr marL="458788" lvl="1" indent="0" fontAlgn="auto">
              <a:lnSpc>
                <a:spcPct val="110000"/>
              </a:lnSpc>
              <a:spcAft>
                <a:spcPts val="1200"/>
              </a:spcAft>
              <a:buFont typeface="Arial" pitchFamily="34" charset="0"/>
              <a:buNone/>
              <a:defRPr/>
            </a:pPr>
            <a:endParaRPr lang="en-US" dirty="0" smtClean="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15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p:nvPr>
        </p:nvSpPr>
        <p:spPr bwMode="auto">
          <a:xfrm>
            <a:off x="457200" y="990600"/>
            <a:ext cx="8229600" cy="579438"/>
          </a:xfrm>
          <a:noFill/>
          <a:ln>
            <a:miter lim="800000"/>
            <a:headEnd/>
            <a:tailEnd/>
          </a:ln>
        </p:spPr>
        <p:txBody>
          <a:bodyPr vert="horz" wrap="square" lIns="91440" tIns="45720" rIns="91440" bIns="45720" numCol="1" compatLnSpc="1">
            <a:prstTxWarp prst="textNoShape">
              <a:avLst/>
            </a:prstTxWarp>
          </a:bodyPr>
          <a:lstStyle/>
          <a:p>
            <a:pPr algn="l"/>
            <a:r>
              <a:rPr lang="en-US" dirty="0" smtClean="0"/>
              <a:t/>
            </a:r>
            <a:br>
              <a:rPr lang="en-US" dirty="0" smtClean="0"/>
            </a:br>
            <a:endParaRPr lang="en-US" dirty="0" smtClean="0"/>
          </a:p>
        </p:txBody>
      </p:sp>
      <p:sp>
        <p:nvSpPr>
          <p:cNvPr id="3" name="Text Placeholder 2"/>
          <p:cNvSpPr>
            <a:spLocks noGrp="1"/>
          </p:cNvSpPr>
          <p:nvPr>
            <p:ph idx="1"/>
          </p:nvPr>
        </p:nvSpPr>
        <p:spPr>
          <a:xfrm>
            <a:off x="457200" y="1524000"/>
            <a:ext cx="8229600" cy="4800600"/>
          </a:xfrm>
        </p:spPr>
        <p:txBody>
          <a:bodyPr/>
          <a:lstStyle/>
          <a:p>
            <a:pPr algn="ctr">
              <a:spcBef>
                <a:spcPct val="0"/>
              </a:spcBef>
            </a:pPr>
            <a:r>
              <a:rPr lang="en-US" dirty="0" smtClean="0"/>
              <a:t>Alien Ownership Certification</a:t>
            </a:r>
          </a:p>
        </p:txBody>
      </p:sp>
      <p:sp>
        <p:nvSpPr>
          <p:cNvPr id="7" name="Text Placeholder 2"/>
          <p:cNvSpPr txBox="1">
            <a:spLocks/>
          </p:cNvSpPr>
          <p:nvPr/>
        </p:nvSpPr>
        <p:spPr bwMode="auto">
          <a:xfrm>
            <a:off x="685800" y="3505200"/>
            <a:ext cx="7848600" cy="2590800"/>
          </a:xfrm>
          <a:prstGeom prst="rect">
            <a:avLst/>
          </a:prstGeom>
          <a:noFill/>
          <a:ln w="9525">
            <a:noFill/>
            <a:miter lim="800000"/>
            <a:headEnd/>
            <a:tailEnd/>
          </a:ln>
        </p:spPr>
        <p:txBody>
          <a:bodyPr/>
          <a:lstStyle/>
          <a:p>
            <a:pPr marL="0" lvl="1">
              <a:spcAft>
                <a:spcPts val="1200"/>
              </a:spcAft>
            </a:pPr>
            <a:r>
              <a:rPr lang="en-US" sz="2600" b="1" dirty="0">
                <a:solidFill>
                  <a:srgbClr val="002060"/>
                </a:solidFill>
                <a:latin typeface="Calibri" pitchFamily="34" charset="0"/>
              </a:rPr>
              <a:t>Section 310 limits include: </a:t>
            </a:r>
          </a:p>
          <a:p>
            <a:pPr marL="457200" lvl="2">
              <a:spcAft>
                <a:spcPts val="1200"/>
              </a:spcAft>
            </a:pPr>
            <a:r>
              <a:rPr lang="en-US" sz="2600" b="1" dirty="0">
                <a:solidFill>
                  <a:srgbClr val="002060"/>
                </a:solidFill>
                <a:latin typeface="Calibri" pitchFamily="34" charset="0"/>
              </a:rPr>
              <a:t>20% cap on direct foreign ownership</a:t>
            </a:r>
          </a:p>
          <a:p>
            <a:pPr marL="457200" lvl="2">
              <a:spcAft>
                <a:spcPts val="1200"/>
              </a:spcAft>
            </a:pPr>
            <a:r>
              <a:rPr lang="en-US" sz="2600" b="1" dirty="0">
                <a:solidFill>
                  <a:srgbClr val="002060"/>
                </a:solidFill>
                <a:latin typeface="Calibri" pitchFamily="34" charset="0"/>
              </a:rPr>
              <a:t>25% cap on indirect foreign ownership</a:t>
            </a:r>
          </a:p>
          <a:p>
            <a:pPr marL="0" lvl="1">
              <a:spcAft>
                <a:spcPts val="1200"/>
              </a:spcAft>
            </a:pPr>
            <a:r>
              <a:rPr lang="en-US" sz="2600" b="1" dirty="0" smtClean="0">
                <a:solidFill>
                  <a:srgbClr val="002060"/>
                </a:solidFill>
                <a:latin typeface="Calibri" pitchFamily="34" charset="0"/>
              </a:rPr>
              <a:t>Determination of compliance can be complex; numerous exceptions and qualifications. </a:t>
            </a:r>
            <a:r>
              <a:rPr lang="en-US" sz="2600" b="1" dirty="0">
                <a:solidFill>
                  <a:srgbClr val="002060"/>
                </a:solidFill>
                <a:latin typeface="Calibri" pitchFamily="34" charset="0"/>
              </a:rPr>
              <a:t>	</a:t>
            </a:r>
          </a:p>
          <a:p>
            <a:endParaRPr lang="en-US" sz="2600" b="1" dirty="0">
              <a:solidFill>
                <a:srgbClr val="002060"/>
              </a:solidFill>
              <a:latin typeface="Calibri" pitchFamily="34" charset="0"/>
            </a:endParaRP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16</a:t>
            </a:fld>
            <a:endParaRPr lang="en-US" dirty="0"/>
          </a:p>
        </p:txBody>
      </p:sp>
      <p:pic>
        <p:nvPicPr>
          <p:cNvPr id="2" name="Picture 1"/>
          <p:cNvPicPr>
            <a:picLocks noChangeAspect="1"/>
          </p:cNvPicPr>
          <p:nvPr/>
        </p:nvPicPr>
        <p:blipFill>
          <a:blip r:embed="rId2"/>
          <a:stretch>
            <a:fillRect/>
          </a:stretch>
        </p:blipFill>
        <p:spPr>
          <a:xfrm>
            <a:off x="371428" y="2242590"/>
            <a:ext cx="8477343" cy="99244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9144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3200" dirty="0" smtClean="0"/>
          </a:p>
        </p:txBody>
      </p:sp>
      <p:sp>
        <p:nvSpPr>
          <p:cNvPr id="3" name="Text Placeholder 2"/>
          <p:cNvSpPr>
            <a:spLocks noGrp="1"/>
          </p:cNvSpPr>
          <p:nvPr>
            <p:ph idx="1"/>
          </p:nvPr>
        </p:nvSpPr>
        <p:spPr>
          <a:xfrm>
            <a:off x="457200" y="1600200"/>
            <a:ext cx="8229600" cy="609600"/>
          </a:xfrm>
        </p:spPr>
        <p:txBody>
          <a:bodyPr/>
          <a:lstStyle/>
          <a:p>
            <a:pPr lvl="1" algn="ctr">
              <a:spcBef>
                <a:spcPct val="0"/>
              </a:spcBef>
            </a:pPr>
            <a:r>
              <a:rPr lang="en-US" smtClean="0">
                <a:solidFill>
                  <a:srgbClr val="002060"/>
                </a:solidFill>
              </a:rPr>
              <a:t>Anti-Drug Abuse Act Certification</a:t>
            </a:r>
          </a:p>
        </p:txBody>
      </p:sp>
      <p:sp>
        <p:nvSpPr>
          <p:cNvPr id="5" name="Text Placeholder 2"/>
          <p:cNvSpPr txBox="1">
            <a:spLocks/>
          </p:cNvSpPr>
          <p:nvPr/>
        </p:nvSpPr>
        <p:spPr>
          <a:xfrm>
            <a:off x="457200" y="3429000"/>
            <a:ext cx="8153400" cy="2743200"/>
          </a:xfrm>
          <a:prstGeom prst="rect">
            <a:avLst/>
          </a:prstGeom>
        </p:spPr>
        <p:txBody>
          <a:bodyPr>
            <a:normAutofit fontScale="92500" lnSpcReduction="10000"/>
          </a:bodyPr>
          <a:lstStyle/>
          <a:p>
            <a:pPr fontAlgn="auto">
              <a:spcBef>
                <a:spcPts val="0"/>
              </a:spcBef>
              <a:spcAft>
                <a:spcPts val="1200"/>
              </a:spcAft>
              <a:defRPr/>
            </a:pPr>
            <a:r>
              <a:rPr lang="en-US" sz="2600" b="1" dirty="0">
                <a:solidFill>
                  <a:schemeClr val="tx2">
                    <a:lumMod val="75000"/>
                  </a:schemeClr>
                </a:solidFill>
                <a:latin typeface="+mn-lt"/>
                <a:cs typeface="+mn-cs"/>
              </a:rPr>
              <a:t>Requires disclosure of drug-related convictions, but </a:t>
            </a:r>
            <a:r>
              <a:rPr lang="en-US" sz="2600" b="1" i="1" dirty="0">
                <a:solidFill>
                  <a:schemeClr val="tx2">
                    <a:lumMod val="75000"/>
                  </a:schemeClr>
                </a:solidFill>
                <a:latin typeface="+mn-lt"/>
                <a:cs typeface="+mn-cs"/>
              </a:rPr>
              <a:t>only</a:t>
            </a:r>
            <a:r>
              <a:rPr lang="en-US" sz="2600" b="1" dirty="0">
                <a:solidFill>
                  <a:schemeClr val="tx2">
                    <a:lumMod val="75000"/>
                  </a:schemeClr>
                </a:solidFill>
                <a:latin typeface="+mn-lt"/>
                <a:cs typeface="+mn-cs"/>
              </a:rPr>
              <a:t> if they expressly resulted in denial of federal benefits under 1988 Anti-Drug Abuse Act.</a:t>
            </a:r>
          </a:p>
          <a:p>
            <a:pPr fontAlgn="auto">
              <a:spcBef>
                <a:spcPts val="0"/>
              </a:spcBef>
              <a:spcAft>
                <a:spcPts val="1200"/>
              </a:spcAft>
              <a:buFont typeface="Arial" pitchFamily="34" charset="0"/>
              <a:buNone/>
              <a:defRPr/>
            </a:pPr>
            <a:r>
              <a:rPr lang="en-US" sz="2600" b="1" dirty="0">
                <a:solidFill>
                  <a:srgbClr val="002060"/>
                </a:solidFill>
                <a:latin typeface="+mn-lt"/>
                <a:cs typeface="+mn-cs"/>
              </a:rPr>
              <a:t>Note that disclosure includes licensee and “any party” – which includes </a:t>
            </a:r>
            <a:r>
              <a:rPr lang="en-US" sz="2600" b="1" dirty="0" smtClean="0">
                <a:solidFill>
                  <a:srgbClr val="002060"/>
                </a:solidFill>
                <a:latin typeface="+mn-lt"/>
                <a:cs typeface="+mn-cs"/>
              </a:rPr>
              <a:t>all officers, directors, partners, members, other </a:t>
            </a:r>
            <a:r>
              <a:rPr lang="en-US" sz="2600" b="1" dirty="0">
                <a:solidFill>
                  <a:srgbClr val="002060"/>
                </a:solidFill>
                <a:latin typeface="+mn-lt"/>
                <a:cs typeface="+mn-cs"/>
              </a:rPr>
              <a:t>principals</a:t>
            </a:r>
            <a:r>
              <a:rPr lang="en-US" sz="2600" b="1" dirty="0" smtClean="0">
                <a:solidFill>
                  <a:srgbClr val="002060"/>
                </a:solidFill>
                <a:latin typeface="+mn-lt"/>
                <a:cs typeface="+mn-cs"/>
              </a:rPr>
              <a:t>, and persons with 5% or greater ownership interests,  </a:t>
            </a:r>
            <a:r>
              <a:rPr lang="en-US" sz="2600" b="1" dirty="0">
                <a:solidFill>
                  <a:srgbClr val="002060"/>
                </a:solidFill>
                <a:latin typeface="+mn-lt"/>
                <a:cs typeface="+mn-cs"/>
              </a:rPr>
              <a:t>even </a:t>
            </a:r>
            <a:r>
              <a:rPr lang="en-US" sz="2600" b="1" dirty="0" smtClean="0">
                <a:solidFill>
                  <a:srgbClr val="002060"/>
                </a:solidFill>
                <a:latin typeface="+mn-lt"/>
                <a:cs typeface="+mn-cs"/>
              </a:rPr>
              <a:t>if insulated and/or non-voting.</a:t>
            </a:r>
            <a:endParaRPr lang="en-US" sz="2600" b="1" dirty="0">
              <a:solidFill>
                <a:schemeClr val="accent1">
                  <a:lumMod val="75000"/>
                </a:schemeClr>
              </a:solidFill>
              <a:latin typeface="+mn-lt"/>
              <a:cs typeface="+mn-cs"/>
            </a:endParaRPr>
          </a:p>
          <a:p>
            <a:pPr fontAlgn="auto">
              <a:spcBef>
                <a:spcPts val="0"/>
              </a:spcBef>
              <a:spcAft>
                <a:spcPts val="1200"/>
              </a:spcAft>
              <a:buFont typeface="Arial" pitchFamily="34" charset="0"/>
              <a:buNone/>
              <a:defRPr/>
            </a:pPr>
            <a:endParaRPr lang="en-US" sz="2600" b="1" dirty="0">
              <a:solidFill>
                <a:schemeClr val="accent1">
                  <a:lumMod val="75000"/>
                </a:schemeClr>
              </a:solidFill>
              <a:latin typeface="+mn-lt"/>
              <a:cs typeface="+mn-cs"/>
            </a:endParaRP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17</a:t>
            </a:fld>
            <a:endParaRPr lang="en-US" dirty="0"/>
          </a:p>
        </p:txBody>
      </p:sp>
      <p:sp>
        <p:nvSpPr>
          <p:cNvPr id="4" name="Rectangle 3"/>
          <p:cNvSpPr/>
          <p:nvPr/>
        </p:nvSpPr>
        <p:spPr>
          <a:xfrm>
            <a:off x="457200" y="2057400"/>
            <a:ext cx="8229600" cy="1384995"/>
          </a:xfrm>
          <a:prstGeom prst="rect">
            <a:avLst/>
          </a:prstGeom>
          <a:solidFill>
            <a:schemeClr val="bg1"/>
          </a:solidFill>
        </p:spPr>
        <p:txBody>
          <a:bodyPr wrap="square">
            <a:spAutoFit/>
          </a:bodyPr>
          <a:lstStyle/>
          <a:p>
            <a:r>
              <a:rPr lang="en-US" sz="1400" dirty="0"/>
              <a:t>The Applicant certifies that neither the Applicant nor any other party to the application is subject to a denial of Federal benefits pursuant to §5301 of the Anti-Drug Abuse Act of 1988, 21 U.S.C. §862, because of a conviction for possession or distribution of a controlled substance. </a:t>
            </a:r>
            <a:r>
              <a:rPr lang="en-US" sz="1400" dirty="0" smtClean="0"/>
              <a:t>This certification </a:t>
            </a:r>
            <a:r>
              <a:rPr lang="en-US" sz="1400" dirty="0"/>
              <a:t>does not apply to applications filed in services exempted under §1.2002(c) of the rules, 47 CFR . See §1. 2002(b) of the rules, 47 CFR §1.2002(b), for the definition of "party to the application" as used in this certification §1.2002 (c).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457200" y="1676400"/>
            <a:ext cx="8229600" cy="1371600"/>
          </a:xfrm>
        </p:spPr>
        <p:txBody>
          <a:bodyPr/>
          <a:lstStyle/>
          <a:p>
            <a:pPr algn="ctr">
              <a:spcBef>
                <a:spcPct val="0"/>
              </a:spcBef>
              <a:spcAft>
                <a:spcPts val="1200"/>
              </a:spcAft>
            </a:pPr>
            <a:r>
              <a:rPr lang="en-US" sz="2800" dirty="0" smtClean="0"/>
              <a:t>Non-Discriminatory Advertising Certification </a:t>
            </a:r>
          </a:p>
        </p:txBody>
      </p:sp>
      <p:sp>
        <p:nvSpPr>
          <p:cNvPr id="8" name="TextBox 7"/>
          <p:cNvSpPr txBox="1">
            <a:spLocks noChangeArrowheads="1"/>
          </p:cNvSpPr>
          <p:nvPr/>
        </p:nvSpPr>
        <p:spPr bwMode="auto">
          <a:xfrm>
            <a:off x="6553200" y="5867400"/>
            <a:ext cx="2057400" cy="400050"/>
          </a:xfrm>
          <a:prstGeom prst="rect">
            <a:avLst/>
          </a:prstGeom>
          <a:noFill/>
          <a:ln w="9525">
            <a:noFill/>
            <a:miter lim="800000"/>
            <a:headEnd/>
            <a:tailEnd/>
          </a:ln>
        </p:spPr>
        <p:txBody>
          <a:bodyPr>
            <a:spAutoFit/>
          </a:bodyPr>
          <a:lstStyle/>
          <a:p>
            <a:r>
              <a:rPr lang="en-US" sz="2000" i="1" dirty="0">
                <a:solidFill>
                  <a:srgbClr val="002060"/>
                </a:solidFill>
                <a:latin typeface="Calibri" pitchFamily="34" charset="0"/>
              </a:rPr>
              <a:t>(continued)</a:t>
            </a: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18</a:t>
            </a:fld>
            <a:endParaRPr lang="en-US" dirty="0"/>
          </a:p>
        </p:txBody>
      </p:sp>
      <p:pic>
        <p:nvPicPr>
          <p:cNvPr id="2" name="Picture 1"/>
          <p:cNvPicPr>
            <a:picLocks noChangeAspect="1"/>
          </p:cNvPicPr>
          <p:nvPr/>
        </p:nvPicPr>
        <p:blipFill>
          <a:blip r:embed="rId2"/>
          <a:stretch>
            <a:fillRect/>
          </a:stretch>
        </p:blipFill>
        <p:spPr>
          <a:xfrm>
            <a:off x="457200" y="2888112"/>
            <a:ext cx="8153400" cy="12313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868363"/>
            <a:ext cx="8229600" cy="579437"/>
          </a:xfrm>
          <a:noFill/>
          <a:ln>
            <a:miter lim="800000"/>
            <a:headEnd/>
            <a:tailEnd/>
          </a:ln>
        </p:spPr>
        <p:txBody>
          <a:bodyPr vert="horz" wrap="square" lIns="91440" tIns="45720" rIns="91440" bIns="45720" numCol="1" compatLnSpc="1">
            <a:prstTxWarp prst="textNoShape">
              <a:avLst/>
            </a:prstTxWarp>
          </a:bodyPr>
          <a:lstStyle/>
          <a:p>
            <a:pPr algn="l"/>
            <a:endParaRPr lang="en-US" sz="3200" dirty="0" smtClean="0"/>
          </a:p>
        </p:txBody>
      </p:sp>
      <p:sp>
        <p:nvSpPr>
          <p:cNvPr id="3" name="Content Placeholder 2"/>
          <p:cNvSpPr>
            <a:spLocks noGrp="1"/>
          </p:cNvSpPr>
          <p:nvPr>
            <p:ph idx="1"/>
          </p:nvPr>
        </p:nvSpPr>
        <p:spPr>
          <a:xfrm>
            <a:off x="457200" y="1447800"/>
            <a:ext cx="8229600" cy="4876800"/>
          </a:xfrm>
        </p:spPr>
        <p:txBody>
          <a:bodyPr rtlCol="0">
            <a:normAutofit fontScale="25000" lnSpcReduction="20000"/>
          </a:bodyPr>
          <a:lstStyle/>
          <a:p>
            <a:pPr marL="0" indent="0" fontAlgn="auto">
              <a:lnSpc>
                <a:spcPct val="120000"/>
              </a:lnSpc>
              <a:spcAft>
                <a:spcPts val="1200"/>
              </a:spcAft>
              <a:buFont typeface="Arial" pitchFamily="34" charset="0"/>
              <a:buNone/>
              <a:defRPr/>
            </a:pPr>
            <a:r>
              <a:rPr lang="en-US" sz="10400" dirty="0" smtClean="0"/>
              <a:t>Non-Discriminatory Advertising Certification (</a:t>
            </a:r>
            <a:r>
              <a:rPr lang="en-US" sz="10400" i="1" dirty="0" smtClean="0"/>
              <a:t>continued</a:t>
            </a:r>
            <a:r>
              <a:rPr lang="en-US" sz="10400" dirty="0" smtClean="0"/>
              <a:t>):</a:t>
            </a:r>
          </a:p>
          <a:p>
            <a:pPr marL="0" indent="0" fontAlgn="auto">
              <a:lnSpc>
                <a:spcPct val="120000"/>
              </a:lnSpc>
              <a:spcAft>
                <a:spcPts val="1200"/>
              </a:spcAft>
              <a:buFont typeface="Arial" pitchFamily="34" charset="0"/>
              <a:buNone/>
              <a:defRPr/>
            </a:pPr>
            <a:r>
              <a:rPr lang="en-US" sz="10400" i="1" dirty="0" smtClean="0"/>
              <a:t>Commercial</a:t>
            </a:r>
            <a:r>
              <a:rPr lang="en-US" sz="10400" dirty="0" smtClean="0"/>
              <a:t> licensees must certify that:</a:t>
            </a:r>
          </a:p>
          <a:p>
            <a:pPr marL="857250" lvl="3" indent="0" fontAlgn="auto">
              <a:lnSpc>
                <a:spcPct val="120000"/>
              </a:lnSpc>
              <a:spcAft>
                <a:spcPts val="1200"/>
              </a:spcAft>
              <a:buFont typeface="Arial" pitchFamily="34" charset="0"/>
              <a:buNone/>
              <a:defRPr/>
            </a:pPr>
            <a:r>
              <a:rPr lang="en-US" sz="10400" dirty="0" smtClean="0">
                <a:solidFill>
                  <a:srgbClr val="002060"/>
                </a:solidFill>
              </a:rPr>
              <a:t>Advertising contracts do not discriminate based on race or ethnicity. </a:t>
            </a:r>
          </a:p>
          <a:p>
            <a:pPr marL="857250" lvl="3" indent="0" fontAlgn="auto">
              <a:lnSpc>
                <a:spcPct val="120000"/>
              </a:lnSpc>
              <a:spcAft>
                <a:spcPts val="1200"/>
              </a:spcAft>
              <a:buFont typeface="Arial" pitchFamily="34" charset="0"/>
              <a:buNone/>
              <a:defRPr/>
            </a:pPr>
            <a:r>
              <a:rPr lang="en-US" sz="10400" dirty="0" smtClean="0">
                <a:solidFill>
                  <a:srgbClr val="002060"/>
                </a:solidFill>
              </a:rPr>
              <a:t>All advertising contracts contain nondiscrimination clauses.</a:t>
            </a:r>
          </a:p>
          <a:p>
            <a:pPr marL="0" lvl="1" indent="0" fontAlgn="auto">
              <a:lnSpc>
                <a:spcPct val="120000"/>
              </a:lnSpc>
              <a:spcAft>
                <a:spcPts val="1200"/>
              </a:spcAft>
              <a:buFont typeface="Arial" pitchFamily="34" charset="0"/>
              <a:buNone/>
              <a:defRPr/>
            </a:pPr>
            <a:r>
              <a:rPr lang="en-US" sz="10400" dirty="0" smtClean="0"/>
              <a:t>Intended to stop discriminatory “no urban/no Spanish” advertising orders.</a:t>
            </a:r>
          </a:p>
          <a:p>
            <a:pPr marL="0" lvl="1" indent="0" fontAlgn="auto">
              <a:lnSpc>
                <a:spcPct val="120000"/>
              </a:lnSpc>
              <a:spcAft>
                <a:spcPts val="1200"/>
              </a:spcAft>
              <a:buFont typeface="Arial" pitchFamily="34" charset="0"/>
              <a:buNone/>
              <a:defRPr/>
            </a:pPr>
            <a:r>
              <a:rPr lang="en-US" sz="10400" dirty="0" smtClean="0"/>
              <a:t>Licensee must have “reasonable basis” for certification.</a:t>
            </a:r>
          </a:p>
          <a:p>
            <a:pPr fontAlgn="auto">
              <a:lnSpc>
                <a:spcPct val="120000"/>
              </a:lnSpc>
              <a:spcAft>
                <a:spcPts val="0"/>
              </a:spcAft>
              <a:buFont typeface="Arial" pitchFamily="34" charset="0"/>
              <a:buNone/>
              <a:defRPr/>
            </a:pPr>
            <a:endParaRPr lang="en-US" sz="2400" dirty="0" smtClean="0"/>
          </a:p>
          <a:p>
            <a:pPr fontAlgn="auto">
              <a:lnSpc>
                <a:spcPct val="120000"/>
              </a:lnSpc>
              <a:spcAft>
                <a:spcPts val="0"/>
              </a:spcAft>
              <a:buFont typeface="Arial" pitchFamily="34" charset="0"/>
              <a:buNone/>
              <a:defRPr/>
            </a:pPr>
            <a:endParaRPr lang="en-US" sz="2400" dirty="0" smtClean="0"/>
          </a:p>
          <a:p>
            <a:pPr fontAlgn="auto">
              <a:lnSpc>
                <a:spcPct val="120000"/>
              </a:lnSpc>
              <a:spcAft>
                <a:spcPts val="0"/>
              </a:spcAft>
              <a:buFont typeface="Arial" pitchFamily="34" charset="0"/>
              <a:buNone/>
              <a:defRPr/>
            </a:pPr>
            <a:endParaRPr lang="en-US" sz="2400" i="1" dirty="0" smtClean="0"/>
          </a:p>
          <a:p>
            <a:pPr fontAlgn="auto">
              <a:lnSpc>
                <a:spcPct val="120000"/>
              </a:lnSpc>
              <a:spcAft>
                <a:spcPts val="0"/>
              </a:spcAft>
              <a:buFont typeface="Arial" pitchFamily="34" charset="0"/>
              <a:buNone/>
              <a:defRPr/>
            </a:pPr>
            <a:endParaRPr lang="en-US" sz="2400" dirty="0" smtClean="0"/>
          </a:p>
          <a:p>
            <a:pPr fontAlgn="auto">
              <a:lnSpc>
                <a:spcPct val="120000"/>
              </a:lnSpc>
              <a:spcAft>
                <a:spcPts val="0"/>
              </a:spcAft>
              <a:buFont typeface="Arial" pitchFamily="34" charset="0"/>
              <a:buNone/>
              <a:defRPr/>
            </a:pPr>
            <a:endParaRPr lang="en-US" dirty="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3"/>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r>
              <a:rPr lang="en-US" smtClean="0"/>
              <a:t>The Agenda</a:t>
            </a:r>
            <a:endParaRPr lang="en-US" dirty="0" smtClean="0"/>
          </a:p>
        </p:txBody>
      </p:sp>
      <p:sp>
        <p:nvSpPr>
          <p:cNvPr id="5" name="Content Placeholder 4"/>
          <p:cNvSpPr>
            <a:spLocks noGrp="1"/>
          </p:cNvSpPr>
          <p:nvPr>
            <p:ph idx="1"/>
          </p:nvPr>
        </p:nvSpPr>
        <p:spPr/>
        <p:txBody>
          <a:bodyPr/>
          <a:lstStyle/>
          <a:p>
            <a:pPr marL="1374775" indent="-460375">
              <a:spcBef>
                <a:spcPct val="0"/>
              </a:spcBef>
            </a:pPr>
            <a:r>
              <a:rPr lang="en-US" dirty="0" smtClean="0"/>
              <a:t>Getting Started</a:t>
            </a:r>
          </a:p>
          <a:p>
            <a:pPr marL="1374775" indent="-460375">
              <a:spcBef>
                <a:spcPct val="0"/>
              </a:spcBef>
            </a:pPr>
            <a:r>
              <a:rPr lang="en-US" dirty="0" smtClean="0"/>
              <a:t>Timeline</a:t>
            </a:r>
          </a:p>
          <a:p>
            <a:pPr marL="1374775" indent="-460375">
              <a:spcBef>
                <a:spcPct val="0"/>
              </a:spcBef>
            </a:pPr>
            <a:r>
              <a:rPr lang="en-US" dirty="0" smtClean="0"/>
              <a:t>The Process</a:t>
            </a:r>
          </a:p>
          <a:p>
            <a:pPr marL="1374775" indent="-460375">
              <a:spcBef>
                <a:spcPct val="0"/>
              </a:spcBef>
            </a:pPr>
            <a:r>
              <a:rPr lang="en-US" dirty="0" smtClean="0"/>
              <a:t>	Pre-filing Public Notices</a:t>
            </a:r>
          </a:p>
          <a:p>
            <a:pPr marL="1374775" indent="-460375">
              <a:spcBef>
                <a:spcPct val="0"/>
              </a:spcBef>
            </a:pPr>
            <a:r>
              <a:rPr lang="en-US" dirty="0" smtClean="0"/>
              <a:t>	Schedule 303-S  License Renewal Form</a:t>
            </a:r>
          </a:p>
          <a:p>
            <a:pPr marL="1374775" indent="-460375">
              <a:spcBef>
                <a:spcPct val="0"/>
              </a:spcBef>
            </a:pPr>
            <a:r>
              <a:rPr lang="en-US" dirty="0" smtClean="0"/>
              <a:t>      Schedule 396      EEO Program Form</a:t>
            </a:r>
          </a:p>
          <a:p>
            <a:pPr marL="1374775" indent="-460375">
              <a:spcBef>
                <a:spcPct val="0"/>
              </a:spcBef>
            </a:pPr>
            <a:r>
              <a:rPr lang="en-US" dirty="0" smtClean="0"/>
              <a:t>      Local Public Inspection File</a:t>
            </a:r>
          </a:p>
          <a:p>
            <a:pPr marL="1374775" indent="-460375">
              <a:spcBef>
                <a:spcPct val="0"/>
              </a:spcBef>
            </a:pPr>
            <a:r>
              <a:rPr lang="en-US" dirty="0" smtClean="0"/>
              <a:t>	Post-filing Public Notices</a:t>
            </a: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7620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457200" y="1371600"/>
            <a:ext cx="8229600" cy="609600"/>
          </a:xfrm>
        </p:spPr>
        <p:txBody>
          <a:bodyPr/>
          <a:lstStyle/>
          <a:p>
            <a:pPr algn="ctr">
              <a:spcBef>
                <a:spcPct val="0"/>
              </a:spcBef>
            </a:pPr>
            <a:r>
              <a:rPr lang="en-US" smtClean="0"/>
              <a:t>Biennial Ownership Report Certification</a:t>
            </a:r>
          </a:p>
        </p:txBody>
      </p:sp>
      <p:sp>
        <p:nvSpPr>
          <p:cNvPr id="5" name="Text Placeholder 2"/>
          <p:cNvSpPr txBox="1">
            <a:spLocks/>
          </p:cNvSpPr>
          <p:nvPr/>
        </p:nvSpPr>
        <p:spPr bwMode="auto">
          <a:xfrm>
            <a:off x="304800" y="3200400"/>
            <a:ext cx="8458200" cy="2895600"/>
          </a:xfrm>
          <a:prstGeom prst="rect">
            <a:avLst/>
          </a:prstGeom>
          <a:noFill/>
          <a:ln w="9525">
            <a:noFill/>
            <a:miter lim="800000"/>
            <a:headEnd/>
            <a:tailEnd/>
          </a:ln>
        </p:spPr>
        <p:txBody>
          <a:bodyPr tIns="91440" bIns="91440"/>
          <a:lstStyle/>
          <a:p>
            <a:pPr>
              <a:spcAft>
                <a:spcPts val="1200"/>
              </a:spcAft>
            </a:pPr>
            <a:r>
              <a:rPr lang="en-US" sz="2600" b="1" dirty="0" smtClean="0">
                <a:solidFill>
                  <a:srgbClr val="002060"/>
                </a:solidFill>
                <a:latin typeface="Calibri" pitchFamily="34" charset="0"/>
              </a:rPr>
              <a:t>Licensees (commercial and non-commercial) do not have </a:t>
            </a:r>
            <a:r>
              <a:rPr lang="en-US" sz="2600" b="1" dirty="0">
                <a:solidFill>
                  <a:srgbClr val="002060"/>
                </a:solidFill>
                <a:latin typeface="Calibri" pitchFamily="34" charset="0"/>
              </a:rPr>
              <a:t>to file </a:t>
            </a:r>
            <a:r>
              <a:rPr lang="en-US" sz="2600" b="1" dirty="0" smtClean="0">
                <a:solidFill>
                  <a:srgbClr val="002060"/>
                </a:solidFill>
                <a:latin typeface="Calibri" pitchFamily="34" charset="0"/>
              </a:rPr>
              <a:t>“biennial” Form 323 at license renewal</a:t>
            </a:r>
          </a:p>
          <a:p>
            <a:pPr>
              <a:spcAft>
                <a:spcPts val="1200"/>
              </a:spcAft>
            </a:pPr>
            <a:r>
              <a:rPr lang="en-US" sz="2600" b="1" dirty="0" smtClean="0">
                <a:solidFill>
                  <a:srgbClr val="002060"/>
                </a:solidFill>
                <a:latin typeface="Calibri" pitchFamily="34" charset="0"/>
              </a:rPr>
              <a:t>Last reports were due March 5, 2018</a:t>
            </a:r>
          </a:p>
          <a:p>
            <a:pPr>
              <a:spcAft>
                <a:spcPts val="1200"/>
              </a:spcAft>
            </a:pPr>
            <a:r>
              <a:rPr lang="en-US" sz="2600" b="1" dirty="0" smtClean="0">
                <a:solidFill>
                  <a:srgbClr val="002060"/>
                </a:solidFill>
                <a:latin typeface="Calibri" pitchFamily="34" charset="0"/>
              </a:rPr>
              <a:t>Next Form 323 reports likely to be </a:t>
            </a:r>
            <a:r>
              <a:rPr lang="en-US" sz="2600" b="1" dirty="0">
                <a:solidFill>
                  <a:srgbClr val="002060"/>
                </a:solidFill>
                <a:latin typeface="Calibri" pitchFamily="34" charset="0"/>
              </a:rPr>
              <a:t>due </a:t>
            </a:r>
            <a:r>
              <a:rPr lang="en-US" sz="2600" b="1" dirty="0" smtClean="0">
                <a:solidFill>
                  <a:srgbClr val="002060"/>
                </a:solidFill>
                <a:latin typeface="Calibri" pitchFamily="34" charset="0"/>
              </a:rPr>
              <a:t>December </a:t>
            </a:r>
            <a:r>
              <a:rPr lang="en-US" sz="2600" b="1" dirty="0">
                <a:solidFill>
                  <a:srgbClr val="002060"/>
                </a:solidFill>
                <a:latin typeface="Calibri" pitchFamily="34" charset="0"/>
              </a:rPr>
              <a:t>2</a:t>
            </a:r>
            <a:r>
              <a:rPr lang="en-US" sz="2600" b="1" dirty="0" smtClean="0">
                <a:solidFill>
                  <a:srgbClr val="002060"/>
                </a:solidFill>
                <a:latin typeface="Calibri" pitchFamily="34" charset="0"/>
              </a:rPr>
              <a:t>, 2019   </a:t>
            </a:r>
            <a:endParaRPr lang="en-US" sz="2600" b="1" dirty="0">
              <a:solidFill>
                <a:srgbClr val="002060"/>
              </a:solidFill>
              <a:latin typeface="Calibri" pitchFamily="34" charset="0"/>
            </a:endParaRP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20</a:t>
            </a:fld>
            <a:endParaRPr lang="en-US" dirty="0"/>
          </a:p>
        </p:txBody>
      </p:sp>
      <p:pic>
        <p:nvPicPr>
          <p:cNvPr id="2" name="Picture 1"/>
          <p:cNvPicPr>
            <a:picLocks noChangeAspect="1"/>
          </p:cNvPicPr>
          <p:nvPr/>
        </p:nvPicPr>
        <p:blipFill>
          <a:blip r:embed="rId2"/>
          <a:stretch>
            <a:fillRect/>
          </a:stretch>
        </p:blipFill>
        <p:spPr>
          <a:xfrm>
            <a:off x="474518" y="2044564"/>
            <a:ext cx="8229600" cy="9634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752600"/>
            <a:ext cx="8229600" cy="533400"/>
          </a:xfrm>
        </p:spPr>
        <p:txBody>
          <a:bodyPr rtlCol="0">
            <a:normAutofit fontScale="92500" lnSpcReduction="20000"/>
          </a:bodyPr>
          <a:lstStyle/>
          <a:p>
            <a:pPr algn="ctr" fontAlgn="auto">
              <a:spcAft>
                <a:spcPts val="0"/>
              </a:spcAft>
              <a:buFont typeface="Arial" pitchFamily="34" charset="0"/>
              <a:buNone/>
              <a:defRPr/>
            </a:pPr>
            <a:r>
              <a:rPr lang="en-US" sz="2800" dirty="0" smtClean="0"/>
              <a:t>EEO Program Certification</a:t>
            </a:r>
          </a:p>
          <a:p>
            <a:pPr fontAlgn="auto">
              <a:spcAft>
                <a:spcPts val="0"/>
              </a:spcAft>
              <a:buFont typeface="Arial" pitchFamily="34" charset="0"/>
              <a:buNone/>
              <a:defRPr/>
            </a:pPr>
            <a:endParaRPr lang="en-US" dirty="0"/>
          </a:p>
        </p:txBody>
      </p:sp>
      <p:sp>
        <p:nvSpPr>
          <p:cNvPr id="5" name="TextBox 4"/>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21</a:t>
            </a:fld>
            <a:endParaRPr lang="en-US" dirty="0"/>
          </a:p>
        </p:txBody>
      </p:sp>
      <p:pic>
        <p:nvPicPr>
          <p:cNvPr id="2" name="Picture 1"/>
          <p:cNvPicPr>
            <a:picLocks noChangeAspect="1"/>
          </p:cNvPicPr>
          <p:nvPr/>
        </p:nvPicPr>
        <p:blipFill>
          <a:blip r:embed="rId2"/>
          <a:stretch>
            <a:fillRect/>
          </a:stretch>
        </p:blipFill>
        <p:spPr>
          <a:xfrm>
            <a:off x="457200" y="2676126"/>
            <a:ext cx="8229600" cy="16939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810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371600"/>
            <a:ext cx="8229600" cy="4800600"/>
          </a:xfrm>
        </p:spPr>
        <p:txBody>
          <a:bodyPr>
            <a:normAutofit fontScale="92500"/>
          </a:bodyPr>
          <a:lstStyle/>
          <a:p>
            <a:pPr marL="0" indent="0">
              <a:spcBef>
                <a:spcPct val="0"/>
              </a:spcBef>
              <a:spcAft>
                <a:spcPts val="1200"/>
              </a:spcAft>
            </a:pPr>
            <a:r>
              <a:rPr lang="en-US" sz="2800" dirty="0" smtClean="0">
                <a:solidFill>
                  <a:srgbClr val="002060"/>
                </a:solidFill>
              </a:rPr>
              <a:t>EEO Program Certification </a:t>
            </a:r>
            <a:r>
              <a:rPr lang="en-US" sz="2000" dirty="0" smtClean="0">
                <a:solidFill>
                  <a:srgbClr val="002060"/>
                </a:solidFill>
              </a:rPr>
              <a:t>(</a:t>
            </a:r>
            <a:r>
              <a:rPr lang="en-US" sz="2000" i="1" dirty="0" smtClean="0">
                <a:solidFill>
                  <a:srgbClr val="002060"/>
                </a:solidFill>
              </a:rPr>
              <a:t>continued</a:t>
            </a:r>
            <a:r>
              <a:rPr lang="en-US" sz="2000" dirty="0" smtClean="0">
                <a:solidFill>
                  <a:srgbClr val="002060"/>
                </a:solidFill>
              </a:rPr>
              <a:t>):</a:t>
            </a:r>
          </a:p>
          <a:p>
            <a:pPr marL="458788" lvl="1" indent="0">
              <a:spcBef>
                <a:spcPct val="0"/>
              </a:spcBef>
              <a:spcAft>
                <a:spcPts val="1200"/>
              </a:spcAft>
            </a:pPr>
            <a:r>
              <a:rPr lang="en-US" i="1" dirty="0" smtClean="0">
                <a:solidFill>
                  <a:srgbClr val="002060"/>
                </a:solidFill>
              </a:rPr>
              <a:t>Every</a:t>
            </a:r>
            <a:r>
              <a:rPr lang="en-US" dirty="0" smtClean="0">
                <a:solidFill>
                  <a:srgbClr val="002060"/>
                </a:solidFill>
              </a:rPr>
              <a:t> station must file Schedule 396 (even if station’s “employment unit” has fewer than 5 full time employees).  </a:t>
            </a:r>
          </a:p>
          <a:p>
            <a:pPr marL="458788" lvl="1" indent="0">
              <a:spcBef>
                <a:spcPct val="0"/>
              </a:spcBef>
              <a:spcAft>
                <a:spcPts val="1200"/>
              </a:spcAft>
            </a:pPr>
            <a:r>
              <a:rPr lang="en-US" dirty="0" smtClean="0">
                <a:solidFill>
                  <a:srgbClr val="002060"/>
                </a:solidFill>
              </a:rPr>
              <a:t>Station “employment unit” with 5 or more full time employees must include two annual </a:t>
            </a:r>
            <a:r>
              <a:rPr lang="en-US" dirty="0" err="1" smtClean="0">
                <a:solidFill>
                  <a:srgbClr val="002060"/>
                </a:solidFill>
              </a:rPr>
              <a:t>EEO</a:t>
            </a:r>
            <a:r>
              <a:rPr lang="en-US" dirty="0" smtClean="0">
                <a:solidFill>
                  <a:srgbClr val="002060"/>
                </a:solidFill>
              </a:rPr>
              <a:t> Public File Reports (if fewer than 5 full time no Reports are necessary). </a:t>
            </a:r>
          </a:p>
          <a:p>
            <a:pPr marL="458788" lvl="1" indent="0">
              <a:spcBef>
                <a:spcPct val="0"/>
              </a:spcBef>
              <a:spcAft>
                <a:spcPts val="1200"/>
              </a:spcAft>
            </a:pPr>
            <a:r>
              <a:rPr lang="en-US" dirty="0" smtClean="0">
                <a:solidFill>
                  <a:srgbClr val="002060"/>
                </a:solidFill>
              </a:rPr>
              <a:t>Schedule 396 must filed </a:t>
            </a:r>
            <a:r>
              <a:rPr lang="en-US" i="1" dirty="0" smtClean="0">
                <a:solidFill>
                  <a:srgbClr val="002060"/>
                </a:solidFill>
              </a:rPr>
              <a:t>before</a:t>
            </a:r>
            <a:r>
              <a:rPr lang="en-US" dirty="0" smtClean="0">
                <a:solidFill>
                  <a:srgbClr val="002060"/>
                </a:solidFill>
              </a:rPr>
              <a:t> Schedule 303-S so that Schedule 396 file number can be included in 303-S.</a:t>
            </a:r>
          </a:p>
          <a:p>
            <a:pPr marL="458788" lvl="1" indent="0">
              <a:spcBef>
                <a:spcPct val="0"/>
              </a:spcBef>
              <a:spcAft>
                <a:spcPts val="1200"/>
              </a:spcAft>
            </a:pPr>
            <a:r>
              <a:rPr lang="en-US" dirty="0" smtClean="0">
                <a:solidFill>
                  <a:srgbClr val="002060"/>
                </a:solidFill>
              </a:rPr>
              <a:t>Website posting certification required </a:t>
            </a:r>
            <a:r>
              <a:rPr lang="en-US" i="1" dirty="0" smtClean="0">
                <a:solidFill>
                  <a:srgbClr val="002060"/>
                </a:solidFill>
              </a:rPr>
              <a:t>only</a:t>
            </a:r>
            <a:r>
              <a:rPr lang="en-US" dirty="0" smtClean="0">
                <a:solidFill>
                  <a:srgbClr val="002060"/>
                </a:solidFill>
              </a:rPr>
              <a:t> for station units with 5 or more full time employees and websites</a:t>
            </a:r>
            <a:r>
              <a:rPr lang="en-US" dirty="0" smtClean="0"/>
              <a:t>.      </a:t>
            </a:r>
            <a:endParaRPr lang="en-US" sz="2800" dirty="0" smtClean="0">
              <a:solidFill>
                <a:srgbClr val="002060"/>
              </a:solidFill>
            </a:endParaRPr>
          </a:p>
          <a:p>
            <a:pPr marL="0" indent="0">
              <a:spcBef>
                <a:spcPct val="0"/>
              </a:spcBef>
              <a:spcAft>
                <a:spcPts val="1200"/>
              </a:spcAft>
            </a:pPr>
            <a:endParaRPr lang="en-US" dirty="0" smtClean="0">
              <a:solidFill>
                <a:srgbClr val="002060"/>
              </a:solidFill>
            </a:endParaRP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22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715963"/>
            <a:ext cx="8229600" cy="579437"/>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447800"/>
            <a:ext cx="8229600" cy="533400"/>
          </a:xfrm>
        </p:spPr>
        <p:txBody>
          <a:bodyPr rtlCol="0">
            <a:normAutofit fontScale="92500" lnSpcReduction="20000"/>
          </a:bodyPr>
          <a:lstStyle/>
          <a:p>
            <a:pPr algn="ctr" fontAlgn="auto">
              <a:spcAft>
                <a:spcPts val="0"/>
              </a:spcAft>
              <a:buFont typeface="Arial" pitchFamily="34" charset="0"/>
              <a:buNone/>
              <a:defRPr/>
            </a:pPr>
            <a:r>
              <a:rPr lang="en-US" sz="2800" dirty="0" smtClean="0"/>
              <a:t>Online Public File Certification</a:t>
            </a:r>
          </a:p>
          <a:p>
            <a:pPr fontAlgn="auto">
              <a:spcAft>
                <a:spcPts val="0"/>
              </a:spcAft>
              <a:buFont typeface="Arial" pitchFamily="34" charset="0"/>
              <a:buNone/>
              <a:defRPr/>
            </a:pPr>
            <a:endParaRPr lang="en-US" dirty="0"/>
          </a:p>
        </p:txBody>
      </p:sp>
      <p:sp>
        <p:nvSpPr>
          <p:cNvPr id="6" name="TextBox 5"/>
          <p:cNvSpPr txBox="1">
            <a:spLocks noChangeArrowheads="1"/>
          </p:cNvSpPr>
          <p:nvPr/>
        </p:nvSpPr>
        <p:spPr bwMode="auto">
          <a:xfrm>
            <a:off x="304800" y="3276600"/>
            <a:ext cx="8534400" cy="2800767"/>
          </a:xfrm>
          <a:prstGeom prst="rect">
            <a:avLst/>
          </a:prstGeom>
          <a:noFill/>
          <a:ln w="9525">
            <a:noFill/>
            <a:miter lim="800000"/>
            <a:headEnd/>
            <a:tailEnd/>
          </a:ln>
        </p:spPr>
        <p:txBody>
          <a:bodyPr>
            <a:spAutoFit/>
          </a:bodyPr>
          <a:lstStyle/>
          <a:p>
            <a:pPr>
              <a:spcAft>
                <a:spcPts val="1200"/>
              </a:spcAft>
            </a:pPr>
            <a:r>
              <a:rPr lang="en-US" sz="2600" b="1" dirty="0">
                <a:solidFill>
                  <a:srgbClr val="002060"/>
                </a:solidFill>
                <a:latin typeface="Calibri" pitchFamily="34" charset="0"/>
              </a:rPr>
              <a:t>Requires certification that </a:t>
            </a:r>
            <a:r>
              <a:rPr lang="en-US" sz="2600" b="1" i="1" dirty="0">
                <a:solidFill>
                  <a:srgbClr val="002060"/>
                </a:solidFill>
                <a:latin typeface="Calibri" pitchFamily="34" charset="0"/>
              </a:rPr>
              <a:t>all </a:t>
            </a:r>
            <a:r>
              <a:rPr lang="en-US" sz="2600" b="1" dirty="0">
                <a:solidFill>
                  <a:srgbClr val="002060"/>
                </a:solidFill>
                <a:latin typeface="Calibri" pitchFamily="34" charset="0"/>
              </a:rPr>
              <a:t>documents were placed in file </a:t>
            </a:r>
            <a:r>
              <a:rPr lang="en-US" sz="2600" b="1" i="1" dirty="0">
                <a:solidFill>
                  <a:srgbClr val="002060"/>
                </a:solidFill>
                <a:latin typeface="Calibri" pitchFamily="34" charset="0"/>
              </a:rPr>
              <a:t>at the time they were due to be placed there.</a:t>
            </a:r>
          </a:p>
          <a:p>
            <a:pPr>
              <a:spcAft>
                <a:spcPts val="1200"/>
              </a:spcAft>
            </a:pPr>
            <a:r>
              <a:rPr lang="en-US" sz="2600" b="1" dirty="0">
                <a:solidFill>
                  <a:srgbClr val="002060"/>
                </a:solidFill>
                <a:latin typeface="Calibri" pitchFamily="34" charset="0"/>
              </a:rPr>
              <a:t>Certification covers </a:t>
            </a:r>
            <a:r>
              <a:rPr lang="en-US" sz="2600" b="1" i="1" dirty="0">
                <a:solidFill>
                  <a:srgbClr val="002060"/>
                </a:solidFill>
                <a:latin typeface="Calibri" pitchFamily="34" charset="0"/>
              </a:rPr>
              <a:t>only</a:t>
            </a:r>
            <a:r>
              <a:rPr lang="en-US" sz="2600" b="1" dirty="0">
                <a:solidFill>
                  <a:srgbClr val="002060"/>
                </a:solidFill>
                <a:latin typeface="Calibri" pitchFamily="34" charset="0"/>
              </a:rPr>
              <a:t> current owner if current owner acquired station through “long-form” assignment or transfer since grant of last renewal.  </a:t>
            </a:r>
            <a:endParaRPr lang="en-US" sz="2600" b="1" dirty="0" smtClean="0">
              <a:solidFill>
                <a:srgbClr val="002060"/>
              </a:solidFill>
              <a:latin typeface="Calibri" pitchFamily="34" charset="0"/>
            </a:endParaRPr>
          </a:p>
          <a:p>
            <a:pPr>
              <a:spcAft>
                <a:spcPts val="1200"/>
              </a:spcAft>
            </a:pPr>
            <a:r>
              <a:rPr lang="en-US" sz="2600" b="1" dirty="0" smtClean="0">
                <a:solidFill>
                  <a:srgbClr val="002060"/>
                </a:solidFill>
                <a:latin typeface="Calibri" pitchFamily="34" charset="0"/>
              </a:rPr>
              <a:t>Online file allows FCC to confirm certification</a:t>
            </a:r>
            <a:endParaRPr lang="en-US" sz="2600" b="1" dirty="0">
              <a:solidFill>
                <a:srgbClr val="002060"/>
              </a:solidFill>
              <a:latin typeface="Calibri" pitchFamily="34" charset="0"/>
            </a:endParaRPr>
          </a:p>
        </p:txBody>
      </p:sp>
      <p:sp>
        <p:nvSpPr>
          <p:cNvPr id="7" name="Slide Number Placeholder 6"/>
          <p:cNvSpPr>
            <a:spLocks noGrp="1"/>
          </p:cNvSpPr>
          <p:nvPr>
            <p:ph type="sldNum" sz="quarter" idx="11"/>
          </p:nvPr>
        </p:nvSpPr>
        <p:spPr/>
        <p:txBody>
          <a:bodyPr/>
          <a:lstStyle/>
          <a:p>
            <a:pPr>
              <a:defRPr/>
            </a:pPr>
            <a:fld id="{8727AE9D-C307-4C5B-ADC1-AECF1653CB56}" type="slidenum">
              <a:rPr lang="en-US" smtClean="0"/>
              <a:pPr>
                <a:defRPr/>
              </a:pPr>
              <a:t>23</a:t>
            </a:fld>
            <a:endParaRPr lang="en-US" dirty="0"/>
          </a:p>
        </p:txBody>
      </p:sp>
      <p:pic>
        <p:nvPicPr>
          <p:cNvPr id="2" name="Picture 1"/>
          <p:cNvPicPr>
            <a:picLocks noChangeAspect="1"/>
          </p:cNvPicPr>
          <p:nvPr/>
        </p:nvPicPr>
        <p:blipFill>
          <a:blip r:embed="rId2"/>
          <a:stretch>
            <a:fillRect/>
          </a:stretch>
        </p:blipFill>
        <p:spPr>
          <a:xfrm>
            <a:off x="457200" y="2015577"/>
            <a:ext cx="8229600" cy="99520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pPr algn="l"/>
            <a:r>
              <a:rPr lang="en-US" sz="2600" dirty="0" smtClean="0"/>
              <a:t>Local Public File (</a:t>
            </a:r>
            <a:r>
              <a:rPr lang="en-US" sz="2600" i="1" dirty="0" smtClean="0"/>
              <a:t>continued)</a:t>
            </a:r>
            <a:r>
              <a:rPr lang="en-US" sz="2600" dirty="0" smtClean="0"/>
              <a:t>:</a:t>
            </a:r>
          </a:p>
        </p:txBody>
      </p:sp>
      <p:sp>
        <p:nvSpPr>
          <p:cNvPr id="3" name="Text Placeholder 2"/>
          <p:cNvSpPr>
            <a:spLocks noGrp="1"/>
          </p:cNvSpPr>
          <p:nvPr>
            <p:ph idx="1"/>
          </p:nvPr>
        </p:nvSpPr>
        <p:spPr>
          <a:xfrm>
            <a:off x="457200" y="1524000"/>
            <a:ext cx="8229600" cy="5105400"/>
          </a:xfrm>
        </p:spPr>
        <p:txBody>
          <a:bodyPr rtlCol="0">
            <a:normAutofit/>
          </a:bodyPr>
          <a:lstStyle/>
          <a:p>
            <a:pPr marL="0" indent="0" fontAlgn="auto">
              <a:spcAft>
                <a:spcPts val="1200"/>
              </a:spcAft>
              <a:buFont typeface="Arial" pitchFamily="34" charset="0"/>
              <a:buNone/>
              <a:defRPr/>
            </a:pPr>
            <a:r>
              <a:rPr lang="en-US" dirty="0" smtClean="0">
                <a:solidFill>
                  <a:srgbClr val="002060"/>
                </a:solidFill>
              </a:rPr>
              <a:t>Certification regarding timing covers when documents were placed in “hard copy” public file, and when they were uploaded to online public file</a:t>
            </a:r>
          </a:p>
          <a:p>
            <a:pPr marL="0" indent="0" fontAlgn="auto">
              <a:spcAft>
                <a:spcPts val="1200"/>
              </a:spcAft>
              <a:buFont typeface="Arial" pitchFamily="34" charset="0"/>
              <a:buNone/>
              <a:defRPr/>
            </a:pPr>
            <a:r>
              <a:rPr lang="en-US" dirty="0" smtClean="0">
                <a:solidFill>
                  <a:srgbClr val="002060"/>
                </a:solidFill>
              </a:rPr>
              <a:t>Deadline for commercial stations in Top-50 markets with 5 or more full-time employees was June 24, 2016 for newly created files and December 24, 2016 for older files</a:t>
            </a:r>
          </a:p>
          <a:p>
            <a:pPr marL="0" indent="0" fontAlgn="auto">
              <a:spcAft>
                <a:spcPts val="1200"/>
              </a:spcAft>
              <a:buFont typeface="Arial" pitchFamily="34" charset="0"/>
              <a:buNone/>
              <a:defRPr/>
            </a:pPr>
            <a:r>
              <a:rPr lang="en-US" dirty="0">
                <a:solidFill>
                  <a:srgbClr val="002060"/>
                </a:solidFill>
              </a:rPr>
              <a:t>	</a:t>
            </a:r>
            <a:r>
              <a:rPr lang="en-US" dirty="0" smtClean="0">
                <a:solidFill>
                  <a:srgbClr val="002060"/>
                </a:solidFill>
              </a:rPr>
              <a:t>Miami, Tampa-St. Petersburg, Orlando, Jacksonville, 	and West Palm Beach</a:t>
            </a:r>
          </a:p>
          <a:p>
            <a:pPr marL="0" indent="0" fontAlgn="auto">
              <a:spcAft>
                <a:spcPts val="1200"/>
              </a:spcAft>
              <a:buFont typeface="Arial" pitchFamily="34" charset="0"/>
              <a:buNone/>
              <a:defRPr/>
            </a:pPr>
            <a:r>
              <a:rPr lang="en-US" dirty="0" smtClean="0">
                <a:solidFill>
                  <a:srgbClr val="002060"/>
                </a:solidFill>
              </a:rPr>
              <a:t>Radio public file deadline was March 1, 2018 for all other stations</a:t>
            </a:r>
            <a:endParaRPr lang="en-US" dirty="0">
              <a:solidFill>
                <a:srgbClr val="002060"/>
              </a:solidFill>
            </a:endParaRP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24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extLst>
      <p:ext uri="{BB962C8B-B14F-4D97-AF65-F5344CB8AC3E}">
        <p14:creationId xmlns:p14="http://schemas.microsoft.com/office/powerpoint/2010/main" val="3749421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pPr algn="l"/>
            <a:r>
              <a:rPr lang="en-US" sz="2600" dirty="0" smtClean="0"/>
              <a:t>Local Public File (</a:t>
            </a:r>
            <a:r>
              <a:rPr lang="en-US" sz="2600" i="1" dirty="0" smtClean="0"/>
              <a:t>continued)</a:t>
            </a:r>
            <a:r>
              <a:rPr lang="en-US" sz="2600" dirty="0" smtClean="0"/>
              <a:t>:</a:t>
            </a:r>
          </a:p>
        </p:txBody>
      </p:sp>
      <p:sp>
        <p:nvSpPr>
          <p:cNvPr id="3" name="Text Placeholder 2"/>
          <p:cNvSpPr>
            <a:spLocks noGrp="1"/>
          </p:cNvSpPr>
          <p:nvPr>
            <p:ph idx="1"/>
          </p:nvPr>
        </p:nvSpPr>
        <p:spPr>
          <a:xfrm>
            <a:off x="457200" y="1524000"/>
            <a:ext cx="8229600" cy="5105400"/>
          </a:xfrm>
        </p:spPr>
        <p:txBody>
          <a:bodyPr rtlCol="0">
            <a:normAutofit/>
          </a:bodyPr>
          <a:lstStyle/>
          <a:p>
            <a:pPr marL="0" indent="0" fontAlgn="auto">
              <a:spcAft>
                <a:spcPts val="1200"/>
              </a:spcAft>
              <a:buFont typeface="Arial" pitchFamily="34" charset="0"/>
              <a:buNone/>
              <a:defRPr/>
            </a:pPr>
            <a:r>
              <a:rPr lang="en-US" dirty="0" smtClean="0">
                <a:solidFill>
                  <a:srgbClr val="002060"/>
                </a:solidFill>
              </a:rPr>
              <a:t>Public File Violations for Missing Issues/Programs Lists – greatest source of fines in recent renewal cycles.</a:t>
            </a:r>
          </a:p>
          <a:p>
            <a:pPr marL="0" indent="0" fontAlgn="auto">
              <a:spcAft>
                <a:spcPts val="1200"/>
              </a:spcAft>
              <a:buFont typeface="Arial" pitchFamily="34" charset="0"/>
              <a:buNone/>
              <a:defRPr/>
            </a:pPr>
            <a:r>
              <a:rPr lang="en-US" dirty="0" smtClean="0">
                <a:solidFill>
                  <a:srgbClr val="002060"/>
                </a:solidFill>
              </a:rPr>
              <a:t>Inconsistent amounts based on numbers of lists:</a:t>
            </a:r>
          </a:p>
          <a:p>
            <a:pPr marL="458788" lvl="2" indent="0" fontAlgn="auto">
              <a:spcAft>
                <a:spcPts val="1200"/>
              </a:spcAft>
              <a:buFont typeface="Arial" pitchFamily="34" charset="0"/>
              <a:buNone/>
              <a:defRPr/>
            </a:pPr>
            <a:r>
              <a:rPr lang="en-US" dirty="0" smtClean="0">
                <a:solidFill>
                  <a:srgbClr val="002060"/>
                </a:solidFill>
              </a:rPr>
              <a:t>10 or more missing lists = $10,000</a:t>
            </a:r>
          </a:p>
          <a:p>
            <a:pPr marL="458788" lvl="2" indent="0" fontAlgn="auto">
              <a:spcAft>
                <a:spcPts val="1200"/>
              </a:spcAft>
              <a:buFont typeface="Arial" pitchFamily="34" charset="0"/>
              <a:buNone/>
              <a:defRPr/>
            </a:pPr>
            <a:r>
              <a:rPr lang="en-US" dirty="0" smtClean="0">
                <a:solidFill>
                  <a:srgbClr val="002060"/>
                </a:solidFill>
              </a:rPr>
              <a:t>Seven missing lists = $4,000 </a:t>
            </a:r>
          </a:p>
          <a:p>
            <a:pPr marL="0" indent="0" fontAlgn="auto">
              <a:spcAft>
                <a:spcPts val="1200"/>
              </a:spcAft>
              <a:buFont typeface="Arial" pitchFamily="34" charset="0"/>
              <a:buNone/>
              <a:defRPr/>
            </a:pPr>
            <a:r>
              <a:rPr lang="en-US" dirty="0" smtClean="0">
                <a:solidFill>
                  <a:srgbClr val="002060"/>
                </a:solidFill>
              </a:rPr>
              <a:t>Remedial actions to recreate lists expected but may not reduce forfeiture.</a:t>
            </a:r>
          </a:p>
          <a:p>
            <a:pPr marL="0" indent="0" fontAlgn="auto">
              <a:spcAft>
                <a:spcPts val="1200"/>
              </a:spcAft>
              <a:buFont typeface="Arial" pitchFamily="34" charset="0"/>
              <a:buNone/>
              <a:defRPr/>
            </a:pPr>
            <a:r>
              <a:rPr lang="en-US" dirty="0" smtClean="0">
                <a:solidFill>
                  <a:srgbClr val="002060"/>
                </a:solidFill>
              </a:rPr>
              <a:t>No credit for “voluntary disclosure” in renewal (but worse if you do not disclose).  Good past record helps. </a:t>
            </a:r>
            <a:endParaRPr lang="en-US" dirty="0">
              <a:solidFill>
                <a:srgbClr val="002060"/>
              </a:solidFill>
            </a:endParaRP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800" dirty="0" smtClean="0"/>
          </a:p>
        </p:txBody>
      </p:sp>
      <p:sp>
        <p:nvSpPr>
          <p:cNvPr id="3" name="Content Placeholder 2"/>
          <p:cNvSpPr>
            <a:spLocks noGrp="1"/>
          </p:cNvSpPr>
          <p:nvPr>
            <p:ph idx="1"/>
          </p:nvPr>
        </p:nvSpPr>
        <p:spPr>
          <a:xfrm>
            <a:off x="457200" y="1524000"/>
            <a:ext cx="8229600" cy="1524000"/>
          </a:xfrm>
        </p:spPr>
        <p:txBody>
          <a:bodyPr/>
          <a:lstStyle/>
          <a:p>
            <a:pPr algn="ctr">
              <a:spcBef>
                <a:spcPct val="0"/>
              </a:spcBef>
              <a:spcAft>
                <a:spcPts val="1200"/>
              </a:spcAft>
            </a:pPr>
            <a:r>
              <a:rPr lang="en-US" sz="2800" dirty="0" smtClean="0"/>
              <a:t>Minimum Operating Schedule Certification            (Radio Only) </a:t>
            </a:r>
          </a:p>
          <a:p>
            <a:pPr>
              <a:spcBef>
                <a:spcPct val="0"/>
              </a:spcBef>
            </a:pPr>
            <a:endParaRPr lang="en-US" dirty="0" smtClean="0"/>
          </a:p>
        </p:txBody>
      </p:sp>
      <p:sp>
        <p:nvSpPr>
          <p:cNvPr id="8" name="TextBox 7"/>
          <p:cNvSpPr txBox="1">
            <a:spLocks noChangeArrowheads="1"/>
          </p:cNvSpPr>
          <p:nvPr/>
        </p:nvSpPr>
        <p:spPr bwMode="auto">
          <a:xfrm>
            <a:off x="6553200" y="586740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26</a:t>
            </a:fld>
            <a:endParaRPr lang="en-US" dirty="0"/>
          </a:p>
        </p:txBody>
      </p:sp>
      <p:pic>
        <p:nvPicPr>
          <p:cNvPr id="2" name="Picture 1"/>
          <p:cNvPicPr>
            <a:picLocks noChangeAspect="1"/>
          </p:cNvPicPr>
          <p:nvPr/>
        </p:nvPicPr>
        <p:blipFill>
          <a:blip r:embed="rId2"/>
          <a:stretch>
            <a:fillRect/>
          </a:stretch>
        </p:blipFill>
        <p:spPr>
          <a:xfrm>
            <a:off x="571500" y="2990922"/>
            <a:ext cx="8001000" cy="9778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400" dirty="0" smtClean="0"/>
          </a:p>
        </p:txBody>
      </p:sp>
      <p:sp>
        <p:nvSpPr>
          <p:cNvPr id="3" name="Text Placeholder 2"/>
          <p:cNvSpPr>
            <a:spLocks noGrp="1"/>
          </p:cNvSpPr>
          <p:nvPr>
            <p:ph idx="1"/>
          </p:nvPr>
        </p:nvSpPr>
        <p:spPr>
          <a:xfrm>
            <a:off x="457200" y="1219200"/>
            <a:ext cx="8229600" cy="5105400"/>
          </a:xfrm>
        </p:spPr>
        <p:txBody>
          <a:bodyPr>
            <a:normAutofit/>
          </a:bodyPr>
          <a:lstStyle/>
          <a:p>
            <a:pPr marL="0" indent="0">
              <a:spcBef>
                <a:spcPct val="0"/>
              </a:spcBef>
              <a:spcAft>
                <a:spcPts val="1200"/>
              </a:spcAft>
            </a:pPr>
            <a:r>
              <a:rPr lang="en-US" dirty="0" smtClean="0">
                <a:solidFill>
                  <a:srgbClr val="002060"/>
                </a:solidFill>
              </a:rPr>
              <a:t>Minimum Operating Schedule Certification (</a:t>
            </a:r>
            <a:r>
              <a:rPr lang="en-US" i="1" dirty="0" smtClean="0">
                <a:solidFill>
                  <a:srgbClr val="002060"/>
                </a:solidFill>
              </a:rPr>
              <a:t>continued)</a:t>
            </a:r>
            <a:endParaRPr lang="en-US" dirty="0" smtClean="0">
              <a:solidFill>
                <a:srgbClr val="002060"/>
              </a:solidFill>
            </a:endParaRPr>
          </a:p>
          <a:p>
            <a:pPr marL="0" indent="0">
              <a:spcBef>
                <a:spcPct val="0"/>
              </a:spcBef>
              <a:spcAft>
                <a:spcPts val="1200"/>
              </a:spcAft>
            </a:pPr>
            <a:r>
              <a:rPr lang="en-US" dirty="0">
                <a:solidFill>
                  <a:srgbClr val="002060"/>
                </a:solidFill>
              </a:rPr>
              <a:t>C</a:t>
            </a:r>
            <a:r>
              <a:rPr lang="en-US" dirty="0" smtClean="0">
                <a:solidFill>
                  <a:srgbClr val="002060"/>
                </a:solidFill>
              </a:rPr>
              <a:t>ertification regarding any periods of more than 30 days when station was either (a) not operating, i.e. silent or (b) operating for fewer than required minimum operating hours for the station (even if authorized by STA).</a:t>
            </a:r>
          </a:p>
          <a:p>
            <a:pPr marL="0" lvl="1" indent="0">
              <a:spcBef>
                <a:spcPct val="0"/>
              </a:spcBef>
              <a:spcAft>
                <a:spcPts val="1200"/>
              </a:spcAft>
            </a:pPr>
            <a:r>
              <a:rPr lang="en-US" dirty="0" smtClean="0">
                <a:solidFill>
                  <a:srgbClr val="002060"/>
                </a:solidFill>
              </a:rPr>
              <a:t>Exact dates of off-air or improper reduced hours must be provided in exhibit.</a:t>
            </a:r>
          </a:p>
          <a:p>
            <a:pPr marL="0" lvl="1" indent="0">
              <a:spcBef>
                <a:spcPct val="0"/>
              </a:spcBef>
              <a:spcAft>
                <a:spcPts val="1200"/>
              </a:spcAft>
            </a:pPr>
            <a:r>
              <a:rPr lang="en-US" dirty="0" smtClean="0">
                <a:solidFill>
                  <a:srgbClr val="002060"/>
                </a:solidFill>
              </a:rPr>
              <a:t>Transmitting test signals does not count as operation.</a:t>
            </a:r>
          </a:p>
          <a:p>
            <a:pPr marL="0" lvl="1" indent="0">
              <a:spcBef>
                <a:spcPct val="0"/>
              </a:spcBef>
            </a:pPr>
            <a:r>
              <a:rPr lang="en-US" dirty="0" smtClean="0">
                <a:solidFill>
                  <a:srgbClr val="002060"/>
                </a:solidFill>
              </a:rPr>
              <a:t>Question does not ask about reduced power operation.</a:t>
            </a:r>
          </a:p>
          <a:p>
            <a:pPr marL="0" lvl="1" indent="0">
              <a:spcBef>
                <a:spcPct val="0"/>
              </a:spcBef>
            </a:pPr>
            <a:endParaRPr lang="en-US" dirty="0" smtClean="0">
              <a:solidFill>
                <a:srgbClr val="002060"/>
              </a:solidFill>
            </a:endParaRPr>
          </a:p>
          <a:p>
            <a:pPr marL="0" indent="0">
              <a:spcBef>
                <a:spcPct val="0"/>
              </a:spcBef>
              <a:spcAft>
                <a:spcPts val="1200"/>
              </a:spcAft>
            </a:pPr>
            <a:endParaRPr lang="en-US" dirty="0" smtClean="0">
              <a:solidFill>
                <a:srgbClr val="002060"/>
              </a:solidFill>
            </a:endParaRPr>
          </a:p>
        </p:txBody>
      </p:sp>
      <p:sp>
        <p:nvSpPr>
          <p:cNvPr id="4" name="TextBox 3"/>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5" name="Slide Number Placeholder 4"/>
          <p:cNvSpPr>
            <a:spLocks noGrp="1"/>
          </p:cNvSpPr>
          <p:nvPr>
            <p:ph type="sldNum" sz="quarter" idx="11"/>
          </p:nvPr>
        </p:nvSpPr>
        <p:spPr/>
        <p:txBody>
          <a:bodyPr/>
          <a:lstStyle/>
          <a:p>
            <a:pPr>
              <a:defRPr/>
            </a:pPr>
            <a:fld id="{8727AE9D-C307-4C5B-ADC1-AECF1653CB56}" type="slidenum">
              <a:rPr lang="en-US" smtClean="0"/>
              <a:pPr>
                <a:defRPr/>
              </a:pPr>
              <a:t>27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Text Placeholder 2"/>
          <p:cNvSpPr>
            <a:spLocks noGrp="1"/>
          </p:cNvSpPr>
          <p:nvPr>
            <p:ph idx="1"/>
          </p:nvPr>
        </p:nvSpPr>
        <p:spPr>
          <a:xfrm>
            <a:off x="457200" y="1219200"/>
            <a:ext cx="8229600" cy="5029200"/>
          </a:xfrm>
        </p:spPr>
        <p:txBody>
          <a:bodyPr/>
          <a:lstStyle/>
          <a:p>
            <a:pPr marL="0" indent="0">
              <a:spcBef>
                <a:spcPct val="0"/>
              </a:spcBef>
              <a:spcAft>
                <a:spcPts val="1200"/>
              </a:spcAft>
            </a:pPr>
            <a:r>
              <a:rPr lang="en-US" dirty="0" smtClean="0"/>
              <a:t>Minimum Operating Schedule Certification </a:t>
            </a:r>
            <a:r>
              <a:rPr lang="en-US" sz="2000" dirty="0" smtClean="0"/>
              <a:t>(</a:t>
            </a:r>
            <a:r>
              <a:rPr lang="en-US" sz="2000" i="1" dirty="0" smtClean="0"/>
              <a:t>continued</a:t>
            </a:r>
            <a:r>
              <a:rPr lang="en-US" sz="2000" dirty="0" smtClean="0"/>
              <a:t>):</a:t>
            </a:r>
          </a:p>
          <a:p>
            <a:pPr marL="0" indent="0">
              <a:spcBef>
                <a:spcPct val="0"/>
              </a:spcBef>
              <a:spcAft>
                <a:spcPts val="1200"/>
              </a:spcAft>
            </a:pPr>
            <a:r>
              <a:rPr lang="en-US" dirty="0" smtClean="0"/>
              <a:t>FCC can grant renewal </a:t>
            </a:r>
            <a:r>
              <a:rPr lang="en-US" i="1" dirty="0" smtClean="0"/>
              <a:t>only</a:t>
            </a:r>
            <a:r>
              <a:rPr lang="en-US" dirty="0" smtClean="0"/>
              <a:t> if it determines station has served the public interest – which may be difficult if station has been off-air for much of license term.  </a:t>
            </a:r>
          </a:p>
          <a:p>
            <a:pPr marL="0" indent="0">
              <a:spcBef>
                <a:spcPct val="0"/>
              </a:spcBef>
              <a:spcAft>
                <a:spcPts val="1200"/>
              </a:spcAft>
            </a:pPr>
            <a:r>
              <a:rPr lang="en-US" dirty="0" smtClean="0"/>
              <a:t>Renewal form does not call for justification or explanation of non-operation, but if compelling reason (</a:t>
            </a:r>
            <a:r>
              <a:rPr lang="en-US" i="1" dirty="0" smtClean="0"/>
              <a:t>i.e.</a:t>
            </a:r>
            <a:r>
              <a:rPr lang="en-US" dirty="0" smtClean="0"/>
              <a:t> natural disaster, unpreventable equipment failure) for non-operation is available, that may be noted in an exhibit.</a:t>
            </a:r>
          </a:p>
          <a:p>
            <a:pPr marL="0" indent="0">
              <a:spcBef>
                <a:spcPct val="0"/>
              </a:spcBef>
              <a:spcAft>
                <a:spcPts val="1200"/>
              </a:spcAft>
            </a:pPr>
            <a:endParaRPr lang="en-US" sz="2000" dirty="0" smtClean="0"/>
          </a:p>
          <a:p>
            <a:pPr marL="0" indent="0">
              <a:spcBef>
                <a:spcPct val="0"/>
              </a:spcBef>
              <a:spcAft>
                <a:spcPts val="1200"/>
              </a:spcAft>
            </a:pPr>
            <a:endParaRPr lang="en-US" sz="2000" dirty="0" smtClean="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28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715963"/>
            <a:ext cx="8229600" cy="579437"/>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219200"/>
            <a:ext cx="8229600" cy="533400"/>
          </a:xfrm>
        </p:spPr>
        <p:txBody>
          <a:bodyPr rtlCol="0">
            <a:normAutofit fontScale="92500" lnSpcReduction="20000"/>
          </a:bodyPr>
          <a:lstStyle/>
          <a:p>
            <a:pPr algn="ctr" fontAlgn="auto">
              <a:spcAft>
                <a:spcPts val="0"/>
              </a:spcAft>
              <a:buFont typeface="Arial" pitchFamily="34" charset="0"/>
              <a:buNone/>
              <a:defRPr/>
            </a:pPr>
            <a:r>
              <a:rPr lang="en-US" sz="2800" dirty="0" smtClean="0"/>
              <a:t>Discontinued Operational Status Certifications</a:t>
            </a:r>
          </a:p>
          <a:p>
            <a:pPr fontAlgn="auto">
              <a:spcAft>
                <a:spcPts val="0"/>
              </a:spcAft>
              <a:buFont typeface="Arial" pitchFamily="34" charset="0"/>
              <a:buNone/>
              <a:defRPr/>
            </a:pPr>
            <a:endParaRPr lang="en-US" dirty="0"/>
          </a:p>
        </p:txBody>
      </p:sp>
      <p:sp>
        <p:nvSpPr>
          <p:cNvPr id="7" name="TextBox 6"/>
          <p:cNvSpPr txBox="1">
            <a:spLocks noChangeArrowheads="1"/>
          </p:cNvSpPr>
          <p:nvPr/>
        </p:nvSpPr>
        <p:spPr bwMode="auto">
          <a:xfrm>
            <a:off x="381000" y="3657600"/>
            <a:ext cx="8382000" cy="2646878"/>
          </a:xfrm>
          <a:prstGeom prst="rect">
            <a:avLst/>
          </a:prstGeom>
          <a:noFill/>
          <a:ln w="9525">
            <a:noFill/>
            <a:miter lim="800000"/>
            <a:headEnd/>
            <a:tailEnd/>
          </a:ln>
        </p:spPr>
        <p:txBody>
          <a:bodyPr>
            <a:spAutoFit/>
          </a:bodyPr>
          <a:lstStyle/>
          <a:p>
            <a:pPr>
              <a:spcAft>
                <a:spcPts val="1200"/>
              </a:spcAft>
            </a:pPr>
            <a:r>
              <a:rPr lang="en-US" sz="2600" b="1" dirty="0">
                <a:solidFill>
                  <a:srgbClr val="002060"/>
                </a:solidFill>
                <a:latin typeface="Calibri" pitchFamily="34" charset="0"/>
              </a:rPr>
              <a:t>Renewal will </a:t>
            </a:r>
            <a:r>
              <a:rPr lang="en-US" sz="2600" b="1" i="1" dirty="0">
                <a:solidFill>
                  <a:srgbClr val="002060"/>
                </a:solidFill>
                <a:latin typeface="Calibri" pitchFamily="34" charset="0"/>
              </a:rPr>
              <a:t>not</a:t>
            </a:r>
            <a:r>
              <a:rPr lang="en-US" sz="2600" b="1" dirty="0">
                <a:solidFill>
                  <a:srgbClr val="002060"/>
                </a:solidFill>
                <a:latin typeface="Calibri" pitchFamily="34" charset="0"/>
              </a:rPr>
              <a:t> be granted if station has been silent for any consecutive 12-month period.  For purposes of the certification, station is deemed silent unless it is operating with facilities </a:t>
            </a:r>
            <a:r>
              <a:rPr lang="en-US" sz="2600" b="1" dirty="0" smtClean="0">
                <a:solidFill>
                  <a:srgbClr val="002060"/>
                </a:solidFill>
                <a:latin typeface="Calibri" pitchFamily="34" charset="0"/>
              </a:rPr>
              <a:t>“authorized” </a:t>
            </a:r>
            <a:r>
              <a:rPr lang="en-US" sz="2600" b="1" dirty="0">
                <a:solidFill>
                  <a:srgbClr val="002060"/>
                </a:solidFill>
                <a:latin typeface="Calibri" pitchFamily="34" charset="0"/>
              </a:rPr>
              <a:t>by the Commission. </a:t>
            </a:r>
          </a:p>
          <a:p>
            <a:pPr>
              <a:spcAft>
                <a:spcPts val="1200"/>
              </a:spcAft>
            </a:pPr>
            <a:r>
              <a:rPr lang="en-US" sz="2600" b="1" dirty="0">
                <a:solidFill>
                  <a:srgbClr val="002060"/>
                </a:solidFill>
                <a:latin typeface="Calibri" pitchFamily="34" charset="0"/>
              </a:rPr>
              <a:t>Renewal </a:t>
            </a:r>
            <a:r>
              <a:rPr lang="en-US" sz="2600" b="1" dirty="0" smtClean="0">
                <a:solidFill>
                  <a:srgbClr val="002060"/>
                </a:solidFill>
                <a:latin typeface="Calibri" pitchFamily="34" charset="0"/>
              </a:rPr>
              <a:t>will not </a:t>
            </a:r>
            <a:r>
              <a:rPr lang="en-US" sz="2600" b="1" dirty="0">
                <a:solidFill>
                  <a:srgbClr val="002060"/>
                </a:solidFill>
                <a:latin typeface="Calibri" pitchFamily="34" charset="0"/>
              </a:rPr>
              <a:t>ordinarily be granted </a:t>
            </a:r>
            <a:r>
              <a:rPr lang="en-US" sz="2600" b="1" dirty="0" smtClean="0">
                <a:solidFill>
                  <a:srgbClr val="002060"/>
                </a:solidFill>
                <a:latin typeface="Calibri" pitchFamily="34" charset="0"/>
              </a:rPr>
              <a:t>while </a:t>
            </a:r>
            <a:r>
              <a:rPr lang="en-US" sz="2600" b="1" dirty="0">
                <a:solidFill>
                  <a:srgbClr val="002060"/>
                </a:solidFill>
                <a:latin typeface="Calibri" pitchFamily="34" charset="0"/>
              </a:rPr>
              <a:t>station is silent</a:t>
            </a:r>
            <a:r>
              <a:rPr lang="en-US" sz="2600" b="1" dirty="0" smtClean="0">
                <a:solidFill>
                  <a:srgbClr val="002060"/>
                </a:solidFill>
                <a:latin typeface="Calibri" pitchFamily="34" charset="0"/>
              </a:rPr>
              <a:t>.  </a:t>
            </a:r>
            <a:endParaRPr lang="en-US" sz="2600" b="1" dirty="0">
              <a:solidFill>
                <a:srgbClr val="002060"/>
              </a:solidFill>
              <a:latin typeface="Calibri" pitchFamily="34" charset="0"/>
            </a:endParaRPr>
          </a:p>
        </p:txBody>
      </p:sp>
      <p:sp>
        <p:nvSpPr>
          <p:cNvPr id="6" name="Slide Number Placeholder 5"/>
          <p:cNvSpPr>
            <a:spLocks noGrp="1"/>
          </p:cNvSpPr>
          <p:nvPr>
            <p:ph type="sldNum" sz="quarter" idx="11"/>
          </p:nvPr>
        </p:nvSpPr>
        <p:spPr/>
        <p:txBody>
          <a:bodyPr/>
          <a:lstStyle/>
          <a:p>
            <a:pPr>
              <a:defRPr/>
            </a:pPr>
            <a:fld id="{8727AE9D-C307-4C5B-ADC1-AECF1653CB56}" type="slidenum">
              <a:rPr lang="en-US" smtClean="0"/>
              <a:pPr>
                <a:defRPr/>
              </a:pPr>
              <a:t>29</a:t>
            </a:fld>
            <a:endParaRPr lang="en-US" dirty="0"/>
          </a:p>
        </p:txBody>
      </p:sp>
      <p:pic>
        <p:nvPicPr>
          <p:cNvPr id="2" name="Picture 1"/>
          <p:cNvPicPr>
            <a:picLocks noChangeAspect="1"/>
          </p:cNvPicPr>
          <p:nvPr/>
        </p:nvPicPr>
        <p:blipFill>
          <a:blip r:embed="rId2"/>
          <a:stretch>
            <a:fillRect/>
          </a:stretch>
        </p:blipFill>
        <p:spPr>
          <a:xfrm>
            <a:off x="457200" y="1839483"/>
            <a:ext cx="8229600" cy="16536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r>
              <a:rPr lang="en-US" dirty="0" smtClean="0"/>
              <a:t>Radio Renewal Timeline</a:t>
            </a:r>
          </a:p>
        </p:txBody>
      </p:sp>
      <p:sp>
        <p:nvSpPr>
          <p:cNvPr id="3" name="Content Placeholder 2"/>
          <p:cNvSpPr>
            <a:spLocks noGrp="1"/>
          </p:cNvSpPr>
          <p:nvPr>
            <p:ph idx="1"/>
          </p:nvPr>
        </p:nvSpPr>
        <p:spPr>
          <a:xfrm>
            <a:off x="457200" y="1676400"/>
            <a:ext cx="8229600" cy="4953000"/>
          </a:xfrm>
        </p:spPr>
        <p:txBody>
          <a:bodyPr/>
          <a:lstStyle/>
          <a:p>
            <a:pPr algn="ctr">
              <a:spcBef>
                <a:spcPct val="0"/>
              </a:spcBef>
            </a:pPr>
            <a:r>
              <a:rPr lang="en-US" sz="4000" dirty="0" smtClean="0"/>
              <a:t>2019</a:t>
            </a:r>
            <a:endParaRPr lang="en-US" dirty="0" smtClean="0"/>
          </a:p>
        </p:txBody>
      </p:sp>
      <p:sp>
        <p:nvSpPr>
          <p:cNvPr id="8" name="Down Arrow Callout 7"/>
          <p:cNvSpPr/>
          <p:nvPr/>
        </p:nvSpPr>
        <p:spPr>
          <a:xfrm>
            <a:off x="304800" y="2362200"/>
            <a:ext cx="2133600" cy="1676400"/>
          </a:xfrm>
          <a:prstGeom prst="downArrowCallout">
            <a:avLst>
              <a:gd name="adj1" fmla="val 11014"/>
              <a:gd name="adj2" fmla="val 15210"/>
              <a:gd name="adj3" fmla="val 22203"/>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2"/>
                </a:solidFill>
              </a:rPr>
              <a:t>August 1:</a:t>
            </a:r>
            <a:endParaRPr lang="en-US" sz="2400" b="1" dirty="0">
              <a:solidFill>
                <a:schemeClr val="tx2"/>
              </a:solidFill>
            </a:endParaRPr>
          </a:p>
          <a:p>
            <a:pPr algn="ctr" fontAlgn="auto">
              <a:spcBef>
                <a:spcPts val="0"/>
              </a:spcBef>
              <a:spcAft>
                <a:spcPts val="0"/>
              </a:spcAft>
              <a:defRPr/>
            </a:pPr>
            <a:r>
              <a:rPr lang="en-US" sz="2400" b="1" dirty="0" smtClean="0">
                <a:solidFill>
                  <a:schemeClr val="tx2"/>
                </a:solidFill>
              </a:rPr>
              <a:t>Pre-filing notices begin</a:t>
            </a:r>
            <a:endParaRPr lang="en-US" sz="2400" b="1" dirty="0">
              <a:solidFill>
                <a:schemeClr val="tx2"/>
              </a:solidFill>
            </a:endParaRPr>
          </a:p>
        </p:txBody>
      </p:sp>
      <p:sp>
        <p:nvSpPr>
          <p:cNvPr id="21" name="TextBox 20"/>
          <p:cNvSpPr txBox="1">
            <a:spLocks noChangeArrowheads="1"/>
          </p:cNvSpPr>
          <p:nvPr/>
        </p:nvSpPr>
        <p:spPr bwMode="auto">
          <a:xfrm>
            <a:off x="860714" y="4210217"/>
            <a:ext cx="1143000" cy="369332"/>
          </a:xfrm>
          <a:prstGeom prst="rect">
            <a:avLst/>
          </a:prstGeom>
          <a:noFill/>
          <a:ln w="9525">
            <a:solidFill>
              <a:schemeClr val="tx1"/>
            </a:solidFill>
            <a:miter lim="800000"/>
            <a:headEnd/>
            <a:tailEnd/>
          </a:ln>
        </p:spPr>
        <p:txBody>
          <a:bodyPr wrap="square">
            <a:spAutoFit/>
          </a:bodyPr>
          <a:lstStyle/>
          <a:p>
            <a:pPr algn="ctr"/>
            <a:r>
              <a:rPr lang="en-US" b="1" dirty="0" smtClean="0">
                <a:latin typeface="Calibri" pitchFamily="34" charset="0"/>
              </a:rPr>
              <a:t>August</a:t>
            </a:r>
            <a:endParaRPr lang="en-US" dirty="0">
              <a:latin typeface="Calibri" pitchFamily="34" charset="0"/>
            </a:endParaRPr>
          </a:p>
        </p:txBody>
      </p:sp>
      <p:sp>
        <p:nvSpPr>
          <p:cNvPr id="22" name="TextBox 21"/>
          <p:cNvSpPr txBox="1">
            <a:spLocks noChangeArrowheads="1"/>
          </p:cNvSpPr>
          <p:nvPr/>
        </p:nvSpPr>
        <p:spPr bwMode="auto">
          <a:xfrm>
            <a:off x="2171700" y="4213370"/>
            <a:ext cx="1447800" cy="369332"/>
          </a:xfrm>
          <a:prstGeom prst="rect">
            <a:avLst/>
          </a:prstGeom>
          <a:noFill/>
          <a:ln w="9525">
            <a:solidFill>
              <a:schemeClr val="tx1"/>
            </a:solidFill>
            <a:miter lim="800000"/>
            <a:headEnd/>
            <a:tailEnd/>
          </a:ln>
        </p:spPr>
        <p:txBody>
          <a:bodyPr wrap="square">
            <a:spAutoFit/>
          </a:bodyPr>
          <a:lstStyle/>
          <a:p>
            <a:pPr algn="ctr"/>
            <a:r>
              <a:rPr lang="en-US" b="1" dirty="0" smtClean="0">
                <a:latin typeface="Calibri" pitchFamily="34" charset="0"/>
              </a:rPr>
              <a:t>September</a:t>
            </a:r>
            <a:endParaRPr lang="en-US" dirty="0">
              <a:latin typeface="Calibri" pitchFamily="34" charset="0"/>
            </a:endParaRPr>
          </a:p>
        </p:txBody>
      </p:sp>
      <p:sp>
        <p:nvSpPr>
          <p:cNvPr id="30" name="TextBox 29"/>
          <p:cNvSpPr txBox="1">
            <a:spLocks noChangeArrowheads="1"/>
          </p:cNvSpPr>
          <p:nvPr/>
        </p:nvSpPr>
        <p:spPr bwMode="auto">
          <a:xfrm>
            <a:off x="304800" y="5830888"/>
            <a:ext cx="8458200" cy="369887"/>
          </a:xfrm>
          <a:prstGeom prst="rect">
            <a:avLst/>
          </a:prstGeom>
          <a:noFill/>
          <a:ln w="9525">
            <a:noFill/>
            <a:miter lim="800000"/>
            <a:headEnd/>
            <a:tailEnd/>
          </a:ln>
        </p:spPr>
        <p:txBody>
          <a:bodyPr>
            <a:spAutoFit/>
          </a:bodyPr>
          <a:lstStyle/>
          <a:p>
            <a:pPr algn="ctr"/>
            <a:r>
              <a:rPr lang="en-US" b="1" dirty="0">
                <a:solidFill>
                  <a:srgbClr val="002060"/>
                </a:solidFill>
                <a:latin typeface="Calibri" pitchFamily="34" charset="0"/>
              </a:rPr>
              <a:t>* </a:t>
            </a:r>
            <a:r>
              <a:rPr lang="en-US" b="1" dirty="0" smtClean="0">
                <a:solidFill>
                  <a:srgbClr val="002060"/>
                </a:solidFill>
                <a:latin typeface="Calibri" pitchFamily="34" charset="0"/>
              </a:rPr>
              <a:t>Florida RADIO </a:t>
            </a:r>
            <a:r>
              <a:rPr lang="en-US" b="1" dirty="0">
                <a:solidFill>
                  <a:srgbClr val="002060"/>
                </a:solidFill>
                <a:latin typeface="Calibri" pitchFamily="34" charset="0"/>
              </a:rPr>
              <a:t>renewals are due </a:t>
            </a:r>
            <a:r>
              <a:rPr lang="en-US" b="1" dirty="0" smtClean="0">
                <a:solidFill>
                  <a:srgbClr val="002060"/>
                </a:solidFill>
                <a:latin typeface="Calibri" pitchFamily="34" charset="0"/>
              </a:rPr>
              <a:t>10/1/19.   TV/LPTV </a:t>
            </a:r>
            <a:r>
              <a:rPr lang="en-US" b="1" dirty="0">
                <a:solidFill>
                  <a:srgbClr val="002060"/>
                </a:solidFill>
                <a:latin typeface="Calibri" pitchFamily="34" charset="0"/>
              </a:rPr>
              <a:t>renewals are due </a:t>
            </a:r>
            <a:r>
              <a:rPr lang="en-US" b="1" dirty="0" smtClean="0">
                <a:solidFill>
                  <a:srgbClr val="002060"/>
                </a:solidFill>
                <a:latin typeface="Calibri" pitchFamily="34" charset="0"/>
              </a:rPr>
              <a:t>10/1/20.</a:t>
            </a:r>
            <a:endParaRPr lang="en-US" b="1" dirty="0">
              <a:solidFill>
                <a:srgbClr val="002060"/>
              </a:solidFill>
              <a:latin typeface="Calibri" pitchFamily="34" charset="0"/>
            </a:endParaRPr>
          </a:p>
        </p:txBody>
      </p:sp>
      <p:sp>
        <p:nvSpPr>
          <p:cNvPr id="19" name="Slide Number Placeholder 18"/>
          <p:cNvSpPr>
            <a:spLocks noGrp="1"/>
          </p:cNvSpPr>
          <p:nvPr>
            <p:ph type="sldNum" sz="quarter" idx="11"/>
          </p:nvPr>
        </p:nvSpPr>
        <p:spPr/>
        <p:txBody>
          <a:bodyPr/>
          <a:lstStyle/>
          <a:p>
            <a:pPr>
              <a:defRPr/>
            </a:pPr>
            <a:fld id="{8727AE9D-C307-4C5B-ADC1-AECF1653CB56}" type="slidenum">
              <a:rPr lang="en-US" smtClean="0"/>
              <a:pPr>
                <a:defRPr/>
              </a:pPr>
              <a:t>3</a:t>
            </a:fld>
            <a:endParaRPr lang="en-US" dirty="0"/>
          </a:p>
        </p:txBody>
      </p:sp>
      <p:sp>
        <p:nvSpPr>
          <p:cNvPr id="20" name="TextBox 19"/>
          <p:cNvSpPr txBox="1">
            <a:spLocks noChangeArrowheads="1"/>
          </p:cNvSpPr>
          <p:nvPr/>
        </p:nvSpPr>
        <p:spPr bwMode="auto">
          <a:xfrm>
            <a:off x="3778827" y="4216833"/>
            <a:ext cx="1447800" cy="369332"/>
          </a:xfrm>
          <a:prstGeom prst="rect">
            <a:avLst/>
          </a:prstGeom>
          <a:noFill/>
          <a:ln w="9525">
            <a:solidFill>
              <a:schemeClr val="tx1"/>
            </a:solidFill>
            <a:miter lim="800000"/>
            <a:headEnd/>
            <a:tailEnd/>
          </a:ln>
        </p:spPr>
        <p:txBody>
          <a:bodyPr wrap="square">
            <a:spAutoFit/>
          </a:bodyPr>
          <a:lstStyle/>
          <a:p>
            <a:pPr algn="ctr"/>
            <a:r>
              <a:rPr lang="en-US" b="1" dirty="0" smtClean="0">
                <a:latin typeface="Calibri" pitchFamily="34" charset="0"/>
              </a:rPr>
              <a:t>October</a:t>
            </a:r>
            <a:endParaRPr lang="en-US" b="1" dirty="0">
              <a:latin typeface="Calibri" pitchFamily="34" charset="0"/>
            </a:endParaRPr>
          </a:p>
        </p:txBody>
      </p:sp>
      <p:cxnSp>
        <p:nvCxnSpPr>
          <p:cNvPr id="24" name="Straight Connector 23"/>
          <p:cNvCxnSpPr/>
          <p:nvPr/>
        </p:nvCxnSpPr>
        <p:spPr bwMode="auto">
          <a:xfrm rot="5400000">
            <a:off x="7239000" y="4038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4038600"/>
            <a:ext cx="7543800"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a:spLocks noChangeArrowheads="1"/>
          </p:cNvSpPr>
          <p:nvPr/>
        </p:nvSpPr>
        <p:spPr bwMode="auto">
          <a:xfrm>
            <a:off x="5353049" y="4210217"/>
            <a:ext cx="1447800" cy="369332"/>
          </a:xfrm>
          <a:prstGeom prst="rect">
            <a:avLst/>
          </a:prstGeom>
          <a:noFill/>
          <a:ln w="9525">
            <a:solidFill>
              <a:schemeClr val="tx1"/>
            </a:solidFill>
            <a:miter lim="800000"/>
            <a:headEnd/>
            <a:tailEnd/>
          </a:ln>
        </p:spPr>
        <p:txBody>
          <a:bodyPr wrap="square">
            <a:spAutoFit/>
          </a:bodyPr>
          <a:lstStyle/>
          <a:p>
            <a:pPr algn="ctr"/>
            <a:r>
              <a:rPr lang="en-US" b="1" dirty="0" smtClean="0">
                <a:latin typeface="Calibri" pitchFamily="34" charset="0"/>
              </a:rPr>
              <a:t>November</a:t>
            </a:r>
            <a:endParaRPr lang="en-US" b="1" dirty="0">
              <a:latin typeface="Calibri" pitchFamily="34" charset="0"/>
            </a:endParaRPr>
          </a:p>
        </p:txBody>
      </p:sp>
      <p:sp>
        <p:nvSpPr>
          <p:cNvPr id="26" name="TextBox 25"/>
          <p:cNvSpPr txBox="1">
            <a:spLocks noChangeArrowheads="1"/>
          </p:cNvSpPr>
          <p:nvPr/>
        </p:nvSpPr>
        <p:spPr bwMode="auto">
          <a:xfrm>
            <a:off x="6896100" y="4216833"/>
            <a:ext cx="1447800" cy="369332"/>
          </a:xfrm>
          <a:prstGeom prst="rect">
            <a:avLst/>
          </a:prstGeom>
          <a:noFill/>
          <a:ln w="9525">
            <a:solidFill>
              <a:schemeClr val="tx1"/>
            </a:solidFill>
            <a:miter lim="800000"/>
            <a:headEnd/>
            <a:tailEnd/>
          </a:ln>
        </p:spPr>
        <p:txBody>
          <a:bodyPr wrap="square">
            <a:spAutoFit/>
          </a:bodyPr>
          <a:lstStyle/>
          <a:p>
            <a:pPr algn="ctr"/>
            <a:r>
              <a:rPr lang="en-US" b="1" dirty="0" smtClean="0">
                <a:latin typeface="Calibri" pitchFamily="34" charset="0"/>
              </a:rPr>
              <a:t>December</a:t>
            </a:r>
            <a:endParaRPr lang="en-US" b="1" dirty="0">
              <a:latin typeface="Calibri" pitchFamily="34" charset="0"/>
            </a:endParaRPr>
          </a:p>
        </p:txBody>
      </p:sp>
      <p:sp>
        <p:nvSpPr>
          <p:cNvPr id="28" name="Down Arrow Callout 27"/>
          <p:cNvSpPr/>
          <p:nvPr/>
        </p:nvSpPr>
        <p:spPr>
          <a:xfrm>
            <a:off x="3093027" y="2362200"/>
            <a:ext cx="2133600" cy="1695595"/>
          </a:xfrm>
          <a:prstGeom prst="downArrowCallout">
            <a:avLst>
              <a:gd name="adj1" fmla="val 11014"/>
              <a:gd name="adj2" fmla="val 15210"/>
              <a:gd name="adj3" fmla="val 22203"/>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2"/>
                </a:solidFill>
              </a:rPr>
              <a:t>October 1:</a:t>
            </a:r>
            <a:endParaRPr lang="en-US" sz="2400" b="1" dirty="0">
              <a:solidFill>
                <a:schemeClr val="tx2"/>
              </a:solidFill>
            </a:endParaRPr>
          </a:p>
          <a:p>
            <a:pPr algn="ctr" fontAlgn="auto">
              <a:spcBef>
                <a:spcPts val="0"/>
              </a:spcBef>
              <a:spcAft>
                <a:spcPts val="0"/>
              </a:spcAft>
              <a:defRPr/>
            </a:pPr>
            <a:r>
              <a:rPr lang="en-US" sz="2400" b="1" dirty="0" smtClean="0">
                <a:solidFill>
                  <a:schemeClr val="tx2"/>
                </a:solidFill>
              </a:rPr>
              <a:t>Renewal and EEO Filings Due</a:t>
            </a:r>
            <a:endParaRPr lang="en-US" sz="2400" b="1" dirty="0">
              <a:solidFill>
                <a:schemeClr val="tx2"/>
              </a:solidFill>
            </a:endParaRPr>
          </a:p>
        </p:txBody>
      </p:sp>
      <p:sp>
        <p:nvSpPr>
          <p:cNvPr id="29" name="Down Arrow Callout 28"/>
          <p:cNvSpPr/>
          <p:nvPr/>
        </p:nvSpPr>
        <p:spPr>
          <a:xfrm>
            <a:off x="6324600" y="2378242"/>
            <a:ext cx="2133600" cy="1676400"/>
          </a:xfrm>
          <a:prstGeom prst="downArrowCallout">
            <a:avLst>
              <a:gd name="adj1" fmla="val 11014"/>
              <a:gd name="adj2" fmla="val 15210"/>
              <a:gd name="adj3" fmla="val 22203"/>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2"/>
                </a:solidFill>
              </a:rPr>
              <a:t>December 16:</a:t>
            </a:r>
            <a:endParaRPr lang="en-US" sz="2400" b="1" dirty="0">
              <a:solidFill>
                <a:schemeClr val="tx2"/>
              </a:solidFill>
            </a:endParaRPr>
          </a:p>
          <a:p>
            <a:pPr algn="ctr" fontAlgn="auto">
              <a:spcBef>
                <a:spcPts val="0"/>
              </a:spcBef>
              <a:spcAft>
                <a:spcPts val="0"/>
              </a:spcAft>
              <a:defRPr/>
            </a:pPr>
            <a:r>
              <a:rPr lang="en-US" sz="2400" b="1" dirty="0" smtClean="0">
                <a:solidFill>
                  <a:schemeClr val="tx2"/>
                </a:solidFill>
              </a:rPr>
              <a:t>Post-filing notices end</a:t>
            </a:r>
            <a:endParaRPr lang="en-US" sz="2400" b="1"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8382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533400" y="1447800"/>
            <a:ext cx="8001000" cy="4724400"/>
          </a:xfrm>
        </p:spPr>
        <p:txBody>
          <a:bodyPr rtlCol="0"/>
          <a:lstStyle/>
          <a:p>
            <a:pPr algn="ctr" fontAlgn="auto">
              <a:spcAft>
                <a:spcPts val="1200"/>
              </a:spcAft>
              <a:buFont typeface="Arial" pitchFamily="34" charset="0"/>
              <a:buNone/>
              <a:defRPr/>
            </a:pPr>
            <a:r>
              <a:rPr lang="en-US" sz="2800" dirty="0" smtClean="0"/>
              <a:t>RF Certification Requirements</a:t>
            </a:r>
          </a:p>
          <a:p>
            <a:pPr marL="0" indent="0" fontAlgn="auto">
              <a:spcAft>
                <a:spcPts val="1200"/>
              </a:spcAft>
              <a:buFont typeface="Arial" pitchFamily="34" charset="0"/>
              <a:buNone/>
              <a:defRPr/>
            </a:pPr>
            <a:endParaRPr lang="en-US" dirty="0" smtClean="0"/>
          </a:p>
          <a:p>
            <a:pPr marL="0" indent="0" fontAlgn="auto">
              <a:spcAft>
                <a:spcPts val="1200"/>
              </a:spcAft>
              <a:buFont typeface="Arial" pitchFamily="34" charset="0"/>
              <a:buNone/>
              <a:defRPr/>
            </a:pPr>
            <a:endParaRPr lang="en-US" dirty="0"/>
          </a:p>
          <a:p>
            <a:pPr marL="0" indent="0" fontAlgn="auto">
              <a:spcAft>
                <a:spcPts val="1200"/>
              </a:spcAft>
              <a:buFont typeface="Arial" pitchFamily="34" charset="0"/>
              <a:buNone/>
              <a:defRPr/>
            </a:pPr>
            <a:r>
              <a:rPr lang="en-US" dirty="0" smtClean="0"/>
              <a:t>Stations’ RF compliance may be certified if no material change in RF environment has occurred since grant of station’s most recent license or renewal application.</a:t>
            </a:r>
          </a:p>
          <a:p>
            <a:pPr marL="0" indent="0" fontAlgn="auto">
              <a:spcAft>
                <a:spcPts val="1200"/>
              </a:spcAft>
              <a:buFont typeface="Arial" pitchFamily="34" charset="0"/>
              <a:buNone/>
              <a:defRPr/>
            </a:pPr>
            <a:r>
              <a:rPr lang="en-US" dirty="0" smtClean="0"/>
              <a:t>If material changes </a:t>
            </a:r>
            <a:r>
              <a:rPr lang="en-US" i="1" dirty="0" smtClean="0"/>
              <a:t>have</a:t>
            </a:r>
            <a:r>
              <a:rPr lang="en-US" dirty="0" smtClean="0"/>
              <a:t> occurred, FCC-provided worksheets may still be used by some applicants to confirm RF compliance.</a:t>
            </a:r>
          </a:p>
          <a:p>
            <a:pPr fontAlgn="auto">
              <a:spcAft>
                <a:spcPts val="0"/>
              </a:spcAft>
              <a:buFont typeface="Arial" pitchFamily="34" charset="0"/>
              <a:buNone/>
              <a:defRPr/>
            </a:pPr>
            <a:endParaRPr lang="en-US" dirty="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30</a:t>
            </a:fld>
            <a:endParaRPr lang="en-US" dirty="0"/>
          </a:p>
        </p:txBody>
      </p:sp>
      <p:pic>
        <p:nvPicPr>
          <p:cNvPr id="2" name="Picture 1"/>
          <p:cNvPicPr>
            <a:picLocks noChangeAspect="1"/>
          </p:cNvPicPr>
          <p:nvPr/>
        </p:nvPicPr>
        <p:blipFill>
          <a:blip r:embed="rId2"/>
          <a:stretch>
            <a:fillRect/>
          </a:stretch>
        </p:blipFill>
        <p:spPr>
          <a:xfrm>
            <a:off x="477982" y="2057400"/>
            <a:ext cx="8229600" cy="10481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04800" y="838200"/>
            <a:ext cx="7772400" cy="533400"/>
          </a:xfrm>
          <a:noFill/>
          <a:ln>
            <a:miter lim="800000"/>
            <a:headEnd/>
            <a:tailEnd/>
          </a:ln>
        </p:spPr>
        <p:txBody>
          <a:bodyPr vert="horz" wrap="square" lIns="91440" tIns="45720" rIns="91440" bIns="45720" numCol="1" anchorCtr="0" compatLnSpc="1">
            <a:prstTxWarp prst="textNoShape">
              <a:avLst/>
            </a:prstTxWarp>
          </a:bodyPr>
          <a:lstStyle/>
          <a:p>
            <a:r>
              <a:rPr lang="en-US" smtClean="0"/>
              <a:t>RF Compliance Flowchart </a:t>
            </a:r>
          </a:p>
        </p:txBody>
      </p:sp>
      <p:sp>
        <p:nvSpPr>
          <p:cNvPr id="5" name="Rectangle 4"/>
          <p:cNvSpPr/>
          <p:nvPr/>
        </p:nvSpPr>
        <p:spPr>
          <a:xfrm>
            <a:off x="838200" y="1676400"/>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Has there been any material change since last granted license or renewal? </a:t>
            </a:r>
          </a:p>
        </p:txBody>
      </p:sp>
      <p:sp>
        <p:nvSpPr>
          <p:cNvPr id="11" name="Rectangle 10"/>
          <p:cNvSpPr/>
          <p:nvPr/>
        </p:nvSpPr>
        <p:spPr>
          <a:xfrm>
            <a:off x="5715000" y="17526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Certify “Yes” – no exhibit</a:t>
            </a:r>
          </a:p>
        </p:txBody>
      </p:sp>
      <p:sp>
        <p:nvSpPr>
          <p:cNvPr id="12" name="Rectangle 11"/>
          <p:cNvSpPr/>
          <p:nvPr/>
        </p:nvSpPr>
        <p:spPr>
          <a:xfrm>
            <a:off x="4495800" y="1981200"/>
            <a:ext cx="9144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t>NO</a:t>
            </a:r>
          </a:p>
        </p:txBody>
      </p:sp>
      <p:sp>
        <p:nvSpPr>
          <p:cNvPr id="17" name="Rectangle 16"/>
          <p:cNvSpPr/>
          <p:nvPr/>
        </p:nvSpPr>
        <p:spPr>
          <a:xfrm>
            <a:off x="2057400" y="2743200"/>
            <a:ext cx="914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YES</a:t>
            </a:r>
          </a:p>
        </p:txBody>
      </p:sp>
      <p:sp>
        <p:nvSpPr>
          <p:cNvPr id="19" name="Rectangle 18"/>
          <p:cNvSpPr/>
          <p:nvPr/>
        </p:nvSpPr>
        <p:spPr>
          <a:xfrm>
            <a:off x="838200" y="3124200"/>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Can you demonstrate compliance using Form 303-S worksheets?</a:t>
            </a:r>
          </a:p>
        </p:txBody>
      </p:sp>
      <p:sp>
        <p:nvSpPr>
          <p:cNvPr id="20" name="Rectangle 19"/>
          <p:cNvSpPr/>
          <p:nvPr/>
        </p:nvSpPr>
        <p:spPr>
          <a:xfrm>
            <a:off x="4495800" y="3429000"/>
            <a:ext cx="9144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t>YES</a:t>
            </a:r>
          </a:p>
        </p:txBody>
      </p:sp>
      <p:sp>
        <p:nvSpPr>
          <p:cNvPr id="22" name="Text Placeholder 21"/>
          <p:cNvSpPr>
            <a:spLocks noGrp="1"/>
          </p:cNvSpPr>
          <p:nvPr>
            <p:ph type="body" idx="1"/>
          </p:nvPr>
        </p:nvSpPr>
        <p:spPr>
          <a:xfrm>
            <a:off x="5715000" y="3200400"/>
            <a:ext cx="1752600" cy="762000"/>
          </a:xfr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Aft>
                <a:spcPts val="0"/>
              </a:spcAft>
              <a:buFont typeface="Arial" pitchFamily="34" charset="0"/>
              <a:buNone/>
              <a:defRPr/>
            </a:pPr>
            <a:r>
              <a:rPr lang="en-US" sz="1800" b="0" smtClean="0">
                <a:solidFill>
                  <a:schemeClr val="bg1"/>
                </a:solidFill>
              </a:rPr>
              <a:t>Certify “Yes” – no exhibit</a:t>
            </a:r>
            <a:endParaRPr lang="en-US" sz="1800" b="0" dirty="0">
              <a:solidFill>
                <a:schemeClr val="bg1"/>
              </a:solidFill>
            </a:endParaRPr>
          </a:p>
        </p:txBody>
      </p:sp>
      <p:cxnSp>
        <p:nvCxnSpPr>
          <p:cNvPr id="25" name="Straight Arrow Connector 24"/>
          <p:cNvCxnSpPr>
            <a:stCxn id="19" idx="3"/>
            <a:endCxn id="20" idx="1"/>
          </p:cNvCxnSpPr>
          <p:nvPr/>
        </p:nvCxnSpPr>
        <p:spPr>
          <a:xfrm>
            <a:off x="4191000" y="35814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3"/>
            <a:endCxn id="22" idx="1"/>
          </p:cNvCxnSpPr>
          <p:nvPr/>
        </p:nvCxnSpPr>
        <p:spPr>
          <a:xfrm>
            <a:off x="5410200" y="35814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3"/>
            <a:endCxn id="12" idx="1"/>
          </p:cNvCxnSpPr>
          <p:nvPr/>
        </p:nvCxnSpPr>
        <p:spPr>
          <a:xfrm>
            <a:off x="4191000" y="21336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17" idx="0"/>
          </p:cNvCxnSpPr>
          <p:nvPr/>
        </p:nvCxnSpPr>
        <p:spPr>
          <a:xfrm rot="5400000">
            <a:off x="2438401" y="26670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9" idx="2"/>
            <a:endCxn id="57" idx="0"/>
          </p:cNvCxnSpPr>
          <p:nvPr/>
        </p:nvCxnSpPr>
        <p:spPr>
          <a:xfrm rot="5400000">
            <a:off x="2438401" y="41148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7" idx="2"/>
            <a:endCxn id="56" idx="0"/>
          </p:cNvCxnSpPr>
          <p:nvPr/>
        </p:nvCxnSpPr>
        <p:spPr>
          <a:xfrm rot="5400000">
            <a:off x="2438401" y="44958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7" idx="2"/>
            <a:endCxn id="19" idx="0"/>
          </p:cNvCxnSpPr>
          <p:nvPr/>
        </p:nvCxnSpPr>
        <p:spPr>
          <a:xfrm rot="5400000">
            <a:off x="2438401" y="30480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3"/>
            <a:endCxn id="11" idx="1"/>
          </p:cNvCxnSpPr>
          <p:nvPr/>
        </p:nvCxnSpPr>
        <p:spPr>
          <a:xfrm>
            <a:off x="5410200" y="21336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38200" y="4572000"/>
            <a:ext cx="3352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Can you demonstrate compliance through engineering study?</a:t>
            </a:r>
          </a:p>
        </p:txBody>
      </p:sp>
      <p:sp>
        <p:nvSpPr>
          <p:cNvPr id="57" name="Rectangle 56"/>
          <p:cNvSpPr/>
          <p:nvPr/>
        </p:nvSpPr>
        <p:spPr>
          <a:xfrm>
            <a:off x="2057400" y="4191000"/>
            <a:ext cx="914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NO</a:t>
            </a:r>
          </a:p>
        </p:txBody>
      </p:sp>
      <p:sp>
        <p:nvSpPr>
          <p:cNvPr id="109" name="Rectangle 108"/>
          <p:cNvSpPr/>
          <p:nvPr/>
        </p:nvSpPr>
        <p:spPr>
          <a:xfrm>
            <a:off x="4495800" y="4800600"/>
            <a:ext cx="9144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t>YES</a:t>
            </a:r>
          </a:p>
        </p:txBody>
      </p:sp>
      <p:cxnSp>
        <p:nvCxnSpPr>
          <p:cNvPr id="111" name="Straight Arrow Connector 110"/>
          <p:cNvCxnSpPr>
            <a:stCxn id="56" idx="3"/>
            <a:endCxn id="109" idx="1"/>
          </p:cNvCxnSpPr>
          <p:nvPr/>
        </p:nvCxnSpPr>
        <p:spPr>
          <a:xfrm>
            <a:off x="4191000" y="49530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9" idx="3"/>
            <a:endCxn id="118" idx="1"/>
          </p:cNvCxnSpPr>
          <p:nvPr/>
        </p:nvCxnSpPr>
        <p:spPr>
          <a:xfrm>
            <a:off x="5410200" y="4953000"/>
            <a:ext cx="30480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715000" y="45720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Certify “Yes” – no exhibit</a:t>
            </a:r>
          </a:p>
        </p:txBody>
      </p:sp>
      <p:sp>
        <p:nvSpPr>
          <p:cNvPr id="123" name="Rectangle 122"/>
          <p:cNvSpPr/>
          <p:nvPr/>
        </p:nvSpPr>
        <p:spPr>
          <a:xfrm>
            <a:off x="2057400" y="5486400"/>
            <a:ext cx="9144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NO</a:t>
            </a:r>
          </a:p>
        </p:txBody>
      </p:sp>
      <p:cxnSp>
        <p:nvCxnSpPr>
          <p:cNvPr id="125" name="Straight Arrow Connector 124"/>
          <p:cNvCxnSpPr>
            <a:stCxn id="56" idx="2"/>
            <a:endCxn id="123" idx="0"/>
          </p:cNvCxnSpPr>
          <p:nvPr/>
        </p:nvCxnSpPr>
        <p:spPr>
          <a:xfrm rot="5400000">
            <a:off x="2438401" y="54102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3" idx="2"/>
            <a:endCxn id="132" idx="0"/>
          </p:cNvCxnSpPr>
          <p:nvPr/>
        </p:nvCxnSpPr>
        <p:spPr>
          <a:xfrm rot="5400000">
            <a:off x="2438401" y="5791200"/>
            <a:ext cx="1524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838200" y="5867400"/>
            <a:ext cx="3352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Modify facility (fencing, restricted access) and start over</a:t>
            </a:r>
          </a:p>
        </p:txBody>
      </p:sp>
      <p:sp>
        <p:nvSpPr>
          <p:cNvPr id="31" name="Slide Number Placeholder 4"/>
          <p:cNvSpPr txBox="1">
            <a:spLocks/>
          </p:cNvSpPr>
          <p:nvPr/>
        </p:nvSpPr>
        <p:spPr>
          <a:xfrm>
            <a:off x="6553200" y="63563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27AE9D-C307-4C5B-ADC1-AECF1653CB56}" type="slidenum">
              <a:rPr kumimoji="0" lang="en-US" sz="1200" b="0" i="0" u="none" strike="noStrike" kern="1200" cap="none" spc="0" normalizeH="0" baseline="0" noProof="0" smtClean="0">
                <a:ln>
                  <a:noFill/>
                </a:ln>
                <a:solidFill>
                  <a:schemeClr val="tx1">
                    <a:lumMod val="50000"/>
                    <a:lumOff val="50000"/>
                  </a:schemeClr>
                </a:solidFill>
                <a:effectLst/>
                <a:uLnTx/>
                <a:uFillTx/>
                <a:latin typeface="+mj-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chemeClr val="tx1">
                  <a:lumMod val="50000"/>
                  <a:lumOff val="50000"/>
                </a:schemeClr>
              </a:solidFill>
              <a:effectLst/>
              <a:uLnTx/>
              <a:uFillTx/>
              <a:latin typeface="+mj-lt"/>
              <a:ea typeface="+mn-ea"/>
              <a:cs typeface="Arial"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57200" y="7620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533400" y="1219200"/>
            <a:ext cx="8153400" cy="5029200"/>
          </a:xfrm>
        </p:spPr>
        <p:txBody>
          <a:bodyPr rtlCol="0">
            <a:normAutofit fontScale="70000" lnSpcReduction="20000"/>
          </a:bodyPr>
          <a:lstStyle/>
          <a:p>
            <a:pPr marL="0" indent="0" algn="ctr" fontAlgn="auto">
              <a:lnSpc>
                <a:spcPct val="110000"/>
              </a:lnSpc>
              <a:spcAft>
                <a:spcPts val="1200"/>
              </a:spcAft>
              <a:buFont typeface="Arial" pitchFamily="34" charset="0"/>
              <a:buNone/>
              <a:defRPr/>
            </a:pPr>
            <a:r>
              <a:rPr lang="en-US" sz="4000" dirty="0" smtClean="0"/>
              <a:t>Form 2100, Schedule 396 – EEO Program Report</a:t>
            </a:r>
          </a:p>
          <a:p>
            <a:pPr fontAlgn="auto">
              <a:lnSpc>
                <a:spcPct val="110000"/>
              </a:lnSpc>
              <a:spcAft>
                <a:spcPts val="1200"/>
              </a:spcAft>
              <a:buFont typeface="Arial" pitchFamily="34" charset="0"/>
              <a:buNone/>
              <a:defRPr/>
            </a:pPr>
            <a:r>
              <a:rPr lang="en-US" sz="3100" i="1" dirty="0" smtClean="0"/>
              <a:t>Every station employment unit</a:t>
            </a:r>
            <a:r>
              <a:rPr lang="en-US" sz="3100" dirty="0" smtClean="0"/>
              <a:t> must file Schedule 396, but unit with 5 or more full time employees must  also respond as to annual EEO Public File Reports.</a:t>
            </a:r>
          </a:p>
          <a:p>
            <a:pPr fontAlgn="auto">
              <a:lnSpc>
                <a:spcPct val="110000"/>
              </a:lnSpc>
              <a:spcAft>
                <a:spcPts val="1200"/>
              </a:spcAft>
              <a:buFont typeface="Arial" pitchFamily="34" charset="0"/>
              <a:buNone/>
              <a:defRPr/>
            </a:pPr>
            <a:r>
              <a:rPr lang="en-US" sz="3100" dirty="0" smtClean="0"/>
              <a:t>Multi-state employment unit – must file with earliest state</a:t>
            </a:r>
          </a:p>
          <a:p>
            <a:pPr fontAlgn="auto">
              <a:lnSpc>
                <a:spcPct val="110000"/>
              </a:lnSpc>
              <a:spcAft>
                <a:spcPts val="1200"/>
              </a:spcAft>
              <a:buFont typeface="Arial" pitchFamily="34" charset="0"/>
              <a:buNone/>
              <a:defRPr/>
            </a:pPr>
            <a:r>
              <a:rPr lang="en-US" sz="3100" dirty="0" smtClean="0"/>
              <a:t>Multi-service employment unit – file with radio </a:t>
            </a:r>
            <a:r>
              <a:rPr lang="en-US" sz="3100" i="1" dirty="0" smtClean="0"/>
              <a:t>and</a:t>
            </a:r>
            <a:r>
              <a:rPr lang="en-US" sz="3100" dirty="0" smtClean="0"/>
              <a:t> TV renewals </a:t>
            </a:r>
          </a:p>
          <a:p>
            <a:pPr marL="0" indent="0" fontAlgn="auto">
              <a:lnSpc>
                <a:spcPct val="110000"/>
              </a:lnSpc>
              <a:spcAft>
                <a:spcPts val="1200"/>
              </a:spcAft>
              <a:buFont typeface="Arial" pitchFamily="34" charset="0"/>
              <a:buNone/>
              <a:defRPr/>
            </a:pPr>
            <a:r>
              <a:rPr lang="en-US" sz="3100" dirty="0" smtClean="0"/>
              <a:t>Completion of Form requires: </a:t>
            </a:r>
          </a:p>
          <a:p>
            <a:pPr marL="458788" lvl="1" indent="0" fontAlgn="auto">
              <a:lnSpc>
                <a:spcPct val="110000"/>
              </a:lnSpc>
              <a:spcAft>
                <a:spcPts val="600"/>
              </a:spcAft>
              <a:buFont typeface="Arial" pitchFamily="34" charset="0"/>
              <a:buNone/>
              <a:defRPr/>
            </a:pPr>
            <a:r>
              <a:rPr lang="en-US" sz="3100" dirty="0" smtClean="0"/>
              <a:t>Disclosure of discrimination complaints filed during preceding license term</a:t>
            </a:r>
          </a:p>
          <a:p>
            <a:pPr marL="458788" lvl="1" indent="0" fontAlgn="auto">
              <a:lnSpc>
                <a:spcPct val="110000"/>
              </a:lnSpc>
              <a:spcAft>
                <a:spcPts val="600"/>
              </a:spcAft>
              <a:buFont typeface="Arial" pitchFamily="34" charset="0"/>
              <a:buNone/>
              <a:defRPr/>
            </a:pPr>
            <a:r>
              <a:rPr lang="en-US" sz="3100" dirty="0" smtClean="0"/>
              <a:t>If 5 or more full time employees, then attach annual Public File Reports for previous </a:t>
            </a:r>
            <a:r>
              <a:rPr lang="en-US" sz="3100" i="1" dirty="0" smtClean="0"/>
              <a:t>two</a:t>
            </a:r>
            <a:r>
              <a:rPr lang="en-US" sz="3100" dirty="0" smtClean="0"/>
              <a:t> years</a:t>
            </a:r>
          </a:p>
          <a:p>
            <a:pPr marL="458788" lvl="1" indent="0" fontAlgn="auto">
              <a:lnSpc>
                <a:spcPct val="110000"/>
              </a:lnSpc>
              <a:spcAft>
                <a:spcPts val="600"/>
              </a:spcAft>
              <a:buFont typeface="Arial" pitchFamily="34" charset="0"/>
              <a:buNone/>
              <a:defRPr/>
            </a:pPr>
            <a:r>
              <a:rPr lang="en-US" sz="3100" dirty="0" smtClean="0"/>
              <a:t>Attach EEO “Narrative Statement”</a:t>
            </a:r>
            <a:endParaRPr lang="en-US" dirty="0" smtClean="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32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7200" y="715963"/>
            <a:ext cx="8229600" cy="579437"/>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143000"/>
            <a:ext cx="8229600" cy="533400"/>
          </a:xfrm>
        </p:spPr>
        <p:txBody>
          <a:bodyPr rtlCol="0">
            <a:normAutofit fontScale="92500" lnSpcReduction="20000"/>
          </a:bodyPr>
          <a:lstStyle/>
          <a:p>
            <a:pPr algn="ctr" fontAlgn="auto">
              <a:spcAft>
                <a:spcPts val="0"/>
              </a:spcAft>
              <a:buFont typeface="Arial" pitchFamily="34" charset="0"/>
              <a:buNone/>
              <a:defRPr/>
            </a:pPr>
            <a:r>
              <a:rPr lang="en-US" sz="2800" dirty="0" smtClean="0"/>
              <a:t>EEO Discrimination Complaints</a:t>
            </a:r>
            <a:endParaRPr lang="en-US" dirty="0"/>
          </a:p>
        </p:txBody>
      </p:sp>
      <p:sp>
        <p:nvSpPr>
          <p:cNvPr id="7" name="TextBox 6"/>
          <p:cNvSpPr txBox="1">
            <a:spLocks noChangeArrowheads="1"/>
          </p:cNvSpPr>
          <p:nvPr/>
        </p:nvSpPr>
        <p:spPr bwMode="auto">
          <a:xfrm>
            <a:off x="304800" y="3505200"/>
            <a:ext cx="8382000" cy="2092881"/>
          </a:xfrm>
          <a:prstGeom prst="rect">
            <a:avLst/>
          </a:prstGeom>
          <a:noFill/>
          <a:ln w="9525">
            <a:noFill/>
            <a:miter lim="800000"/>
            <a:headEnd/>
            <a:tailEnd/>
          </a:ln>
        </p:spPr>
        <p:txBody>
          <a:bodyPr wrap="square">
            <a:spAutoFit/>
          </a:bodyPr>
          <a:lstStyle/>
          <a:p>
            <a:pPr>
              <a:spcAft>
                <a:spcPts val="1200"/>
              </a:spcAft>
            </a:pPr>
            <a:r>
              <a:rPr lang="en-US" sz="2400" b="1" i="1" dirty="0">
                <a:solidFill>
                  <a:srgbClr val="002060"/>
                </a:solidFill>
                <a:latin typeface="Calibri" pitchFamily="34" charset="0"/>
              </a:rPr>
              <a:t>All</a:t>
            </a:r>
            <a:r>
              <a:rPr lang="en-US" sz="2400" b="1" dirty="0">
                <a:solidFill>
                  <a:srgbClr val="002060"/>
                </a:solidFill>
                <a:latin typeface="Calibri" pitchFamily="34" charset="0"/>
              </a:rPr>
              <a:t> stations must disclose all pending or resolved complaints filed during license term with any court or agency.  </a:t>
            </a:r>
          </a:p>
          <a:p>
            <a:pPr>
              <a:spcAft>
                <a:spcPts val="1200"/>
              </a:spcAft>
            </a:pPr>
            <a:r>
              <a:rPr lang="en-US" sz="2400" b="1" dirty="0">
                <a:solidFill>
                  <a:srgbClr val="002060"/>
                </a:solidFill>
                <a:latin typeface="Calibri" pitchFamily="34" charset="0"/>
              </a:rPr>
              <a:t>Disclosure should include:  Name of person filing complaint,  agency and file number,  date filed, basis for complaint (</a:t>
            </a:r>
            <a:r>
              <a:rPr lang="en-US" sz="2400" b="1" i="1" dirty="0">
                <a:solidFill>
                  <a:srgbClr val="002060"/>
                </a:solidFill>
                <a:latin typeface="Calibri" pitchFamily="34" charset="0"/>
              </a:rPr>
              <a:t>e.g.,</a:t>
            </a:r>
            <a:r>
              <a:rPr lang="en-US" sz="2400" b="1" dirty="0">
                <a:solidFill>
                  <a:srgbClr val="002060"/>
                </a:solidFill>
                <a:latin typeface="Calibri" pitchFamily="34" charset="0"/>
              </a:rPr>
              <a:t> race, gender, age, etc.), resolution or status of complaint</a:t>
            </a:r>
            <a:r>
              <a:rPr lang="en-US" sz="2400" b="1" dirty="0" smtClean="0">
                <a:solidFill>
                  <a:srgbClr val="002060"/>
                </a:solidFill>
                <a:latin typeface="Calibri" pitchFamily="34" charset="0"/>
              </a:rPr>
              <a:t>.</a:t>
            </a:r>
            <a:endParaRPr lang="en-US" sz="2400" b="1" dirty="0">
              <a:solidFill>
                <a:srgbClr val="002060"/>
              </a:solidFill>
              <a:latin typeface="Calibri" pitchFamily="34" charset="0"/>
            </a:endParaRPr>
          </a:p>
        </p:txBody>
      </p:sp>
      <p:sp>
        <p:nvSpPr>
          <p:cNvPr id="6" name="TextBox 5"/>
          <p:cNvSpPr txBox="1">
            <a:spLocks noChangeArrowheads="1"/>
          </p:cNvSpPr>
          <p:nvPr/>
        </p:nvSpPr>
        <p:spPr bwMode="auto">
          <a:xfrm>
            <a:off x="6705600" y="63055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8" name="Slide Number Placeholder 7"/>
          <p:cNvSpPr>
            <a:spLocks noGrp="1"/>
          </p:cNvSpPr>
          <p:nvPr>
            <p:ph type="sldNum" sz="quarter" idx="11"/>
          </p:nvPr>
        </p:nvSpPr>
        <p:spPr/>
        <p:txBody>
          <a:bodyPr/>
          <a:lstStyle/>
          <a:p>
            <a:pPr>
              <a:defRPr/>
            </a:pPr>
            <a:fld id="{8727AE9D-C307-4C5B-ADC1-AECF1653CB56}" type="slidenum">
              <a:rPr lang="en-US" smtClean="0"/>
              <a:pPr>
                <a:defRPr/>
              </a:pPr>
              <a:t>33</a:t>
            </a:fld>
            <a:endParaRPr lang="en-US" dirty="0"/>
          </a:p>
        </p:txBody>
      </p:sp>
      <p:pic>
        <p:nvPicPr>
          <p:cNvPr id="4" name="Picture 3"/>
          <p:cNvPicPr>
            <a:picLocks noChangeAspect="1"/>
          </p:cNvPicPr>
          <p:nvPr/>
        </p:nvPicPr>
        <p:blipFill>
          <a:blip r:embed="rId2"/>
          <a:stretch>
            <a:fillRect/>
          </a:stretch>
        </p:blipFill>
        <p:spPr>
          <a:xfrm>
            <a:off x="457200" y="1931396"/>
            <a:ext cx="8229600" cy="122007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381000" y="7620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219200"/>
            <a:ext cx="8229600" cy="4724400"/>
          </a:xfrm>
        </p:spPr>
        <p:txBody>
          <a:bodyPr rtlCol="0">
            <a:normAutofit lnSpcReduction="10000"/>
          </a:bodyPr>
          <a:lstStyle/>
          <a:p>
            <a:pPr marL="0" indent="0" fontAlgn="auto">
              <a:spcAft>
                <a:spcPts val="1200"/>
              </a:spcAft>
              <a:buFont typeface="Arial" pitchFamily="34" charset="0"/>
              <a:buNone/>
              <a:defRPr/>
            </a:pPr>
            <a:r>
              <a:rPr lang="en-US" sz="2800" dirty="0" smtClean="0">
                <a:solidFill>
                  <a:srgbClr val="002060"/>
                </a:solidFill>
              </a:rPr>
              <a:t>EEO Discrimination Complaints </a:t>
            </a:r>
            <a:r>
              <a:rPr lang="en-US" sz="2000" dirty="0" smtClean="0">
                <a:solidFill>
                  <a:srgbClr val="002060"/>
                </a:solidFill>
              </a:rPr>
              <a:t>(</a:t>
            </a:r>
            <a:r>
              <a:rPr lang="en-US" sz="2000" i="1" dirty="0" smtClean="0">
                <a:solidFill>
                  <a:srgbClr val="002060"/>
                </a:solidFill>
              </a:rPr>
              <a:t>continued</a:t>
            </a:r>
            <a:r>
              <a:rPr lang="en-US" sz="2000" dirty="0" smtClean="0">
                <a:solidFill>
                  <a:srgbClr val="002060"/>
                </a:solidFill>
              </a:rPr>
              <a:t>):</a:t>
            </a:r>
          </a:p>
          <a:p>
            <a:pPr marL="0" indent="0" algn="ctr" fontAlgn="auto">
              <a:spcAft>
                <a:spcPts val="1200"/>
              </a:spcAft>
              <a:buFont typeface="Arial" pitchFamily="34" charset="0"/>
              <a:buNone/>
              <a:defRPr/>
            </a:pPr>
            <a:r>
              <a:rPr lang="en-US" dirty="0" smtClean="0">
                <a:solidFill>
                  <a:srgbClr val="002060"/>
                </a:solidFill>
              </a:rPr>
              <a:t>Sample Disclosure</a:t>
            </a:r>
          </a:p>
          <a:p>
            <a:pPr marL="457200" indent="0" fontAlgn="auto">
              <a:spcAft>
                <a:spcPts val="0"/>
              </a:spcAft>
              <a:buFont typeface="Arial" pitchFamily="34" charset="0"/>
              <a:buNone/>
              <a:defRPr/>
            </a:pPr>
            <a:r>
              <a:rPr lang="en-US" dirty="0" smtClean="0"/>
              <a:t>On August 1, 2017, Jane Smith, an employee of WWWW(FM), filed a claim with the Equal Employment Opportunity Commission alleging that Licensee had discriminated against her based on age, race, and gender (Charge Number 1234567).  On September 5, 2017, the EEOC dismissed the charge, providing Ms. Smith with 90 days in which to file suit.  She did not file suit within the time allowed and the matter is considered closed. </a:t>
            </a:r>
          </a:p>
          <a:p>
            <a:pPr marL="0" indent="0" fontAlgn="auto">
              <a:spcAft>
                <a:spcPts val="1200"/>
              </a:spcAft>
              <a:buFont typeface="Arial" pitchFamily="34" charset="0"/>
              <a:buNone/>
              <a:defRPr/>
            </a:pPr>
            <a:endParaRPr lang="en-US" sz="2800" dirty="0" smtClean="0">
              <a:solidFill>
                <a:srgbClr val="002060"/>
              </a:solidFill>
            </a:endParaRPr>
          </a:p>
          <a:p>
            <a:pPr marL="0" indent="0" fontAlgn="auto">
              <a:spcAft>
                <a:spcPts val="1200"/>
              </a:spcAft>
              <a:buFont typeface="Arial" pitchFamily="34" charset="0"/>
              <a:buNone/>
              <a:defRPr/>
            </a:pPr>
            <a:endParaRPr lang="en-US" dirty="0">
              <a:solidFill>
                <a:srgbClr val="002060"/>
              </a:solidFill>
            </a:endParaRP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34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57200" y="715963"/>
            <a:ext cx="8229600" cy="579437"/>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381000" y="1371600"/>
            <a:ext cx="8229600" cy="533400"/>
          </a:xfrm>
        </p:spPr>
        <p:txBody>
          <a:bodyPr rtlCol="0">
            <a:normAutofit fontScale="92500" lnSpcReduction="20000"/>
          </a:bodyPr>
          <a:lstStyle/>
          <a:p>
            <a:pPr algn="ctr" fontAlgn="auto">
              <a:spcAft>
                <a:spcPts val="0"/>
              </a:spcAft>
              <a:buFont typeface="Arial" pitchFamily="34" charset="0"/>
              <a:buNone/>
              <a:defRPr/>
            </a:pPr>
            <a:r>
              <a:rPr lang="en-US" sz="2800" dirty="0" smtClean="0"/>
              <a:t>EEO Annual Public File Reports</a:t>
            </a:r>
            <a:endParaRPr lang="en-US" dirty="0"/>
          </a:p>
        </p:txBody>
      </p:sp>
      <p:sp>
        <p:nvSpPr>
          <p:cNvPr id="7" name="TextBox 6"/>
          <p:cNvSpPr txBox="1">
            <a:spLocks noChangeArrowheads="1"/>
          </p:cNvSpPr>
          <p:nvPr/>
        </p:nvSpPr>
        <p:spPr bwMode="auto">
          <a:xfrm>
            <a:off x="381000" y="1981200"/>
            <a:ext cx="8382000" cy="3877985"/>
          </a:xfrm>
          <a:prstGeom prst="rect">
            <a:avLst/>
          </a:prstGeom>
          <a:noFill/>
          <a:ln w="9525">
            <a:noFill/>
            <a:miter lim="800000"/>
            <a:headEnd/>
            <a:tailEnd/>
          </a:ln>
        </p:spPr>
        <p:txBody>
          <a:bodyPr>
            <a:spAutoFit/>
          </a:bodyPr>
          <a:lstStyle/>
          <a:p>
            <a:pPr marL="0" lvl="1">
              <a:spcAft>
                <a:spcPts val="1200"/>
              </a:spcAft>
            </a:pPr>
            <a:r>
              <a:rPr lang="en-US" sz="2400" b="1" dirty="0">
                <a:solidFill>
                  <a:srgbClr val="002060"/>
                </a:solidFill>
                <a:latin typeface="Calibri" pitchFamily="34" charset="0"/>
              </a:rPr>
              <a:t>Required </a:t>
            </a:r>
            <a:r>
              <a:rPr lang="en-US" sz="2400" b="1" i="1" dirty="0">
                <a:solidFill>
                  <a:srgbClr val="002060"/>
                </a:solidFill>
                <a:latin typeface="Calibri" pitchFamily="34" charset="0"/>
              </a:rPr>
              <a:t>only</a:t>
            </a:r>
            <a:r>
              <a:rPr lang="en-US" sz="2400" b="1" dirty="0">
                <a:solidFill>
                  <a:srgbClr val="002060"/>
                </a:solidFill>
                <a:latin typeface="Calibri" pitchFamily="34" charset="0"/>
              </a:rPr>
              <a:t> for employment units with </a:t>
            </a:r>
            <a:r>
              <a:rPr lang="en-US" sz="2400" b="1" i="1" dirty="0" smtClean="0">
                <a:solidFill>
                  <a:srgbClr val="002060"/>
                </a:solidFill>
                <a:latin typeface="Calibri" pitchFamily="34" charset="0"/>
              </a:rPr>
              <a:t>5 </a:t>
            </a:r>
            <a:r>
              <a:rPr lang="en-US" sz="2400" b="1" i="1" dirty="0">
                <a:solidFill>
                  <a:srgbClr val="002060"/>
                </a:solidFill>
                <a:latin typeface="Calibri" pitchFamily="34" charset="0"/>
              </a:rPr>
              <a:t>or more </a:t>
            </a:r>
            <a:r>
              <a:rPr lang="en-US" sz="2400" b="1" dirty="0" smtClean="0">
                <a:solidFill>
                  <a:srgbClr val="002060"/>
                </a:solidFill>
                <a:latin typeface="Calibri" pitchFamily="34" charset="0"/>
              </a:rPr>
              <a:t>full time employees at the time Form 396 is filed.  </a:t>
            </a:r>
            <a:endParaRPr lang="en-US" sz="2400" b="1" dirty="0">
              <a:solidFill>
                <a:srgbClr val="002060"/>
              </a:solidFill>
              <a:latin typeface="Calibri" pitchFamily="34" charset="0"/>
            </a:endParaRPr>
          </a:p>
          <a:p>
            <a:pPr>
              <a:spcAft>
                <a:spcPts val="1200"/>
              </a:spcAft>
            </a:pPr>
            <a:r>
              <a:rPr lang="en-US" sz="2400" b="1" dirty="0" smtClean="0">
                <a:solidFill>
                  <a:srgbClr val="002060"/>
                </a:solidFill>
                <a:latin typeface="Calibri" pitchFamily="34" charset="0"/>
              </a:rPr>
              <a:t>Copies </a:t>
            </a:r>
            <a:r>
              <a:rPr lang="en-US" sz="2400" b="1" dirty="0">
                <a:solidFill>
                  <a:srgbClr val="002060"/>
                </a:solidFill>
                <a:latin typeface="Calibri" pitchFamily="34" charset="0"/>
              </a:rPr>
              <a:t>of annual EEO public file reports due </a:t>
            </a:r>
            <a:r>
              <a:rPr lang="en-US" sz="2400" b="1" dirty="0" smtClean="0">
                <a:solidFill>
                  <a:srgbClr val="002060"/>
                </a:solidFill>
                <a:latin typeface="Calibri" pitchFamily="34" charset="0"/>
              </a:rPr>
              <a:t>October </a:t>
            </a:r>
            <a:r>
              <a:rPr lang="en-US" sz="2400" b="1" dirty="0">
                <a:solidFill>
                  <a:srgbClr val="002060"/>
                </a:solidFill>
                <a:latin typeface="Calibri" pitchFamily="34" charset="0"/>
              </a:rPr>
              <a:t>1, </a:t>
            </a:r>
            <a:r>
              <a:rPr lang="en-US" sz="2400" b="1" dirty="0" smtClean="0">
                <a:solidFill>
                  <a:srgbClr val="002060"/>
                </a:solidFill>
                <a:latin typeface="Calibri" pitchFamily="34" charset="0"/>
              </a:rPr>
              <a:t>2018 </a:t>
            </a:r>
            <a:r>
              <a:rPr lang="en-US" sz="2400" b="1" dirty="0">
                <a:solidFill>
                  <a:srgbClr val="002060"/>
                </a:solidFill>
                <a:latin typeface="Calibri" pitchFamily="34" charset="0"/>
              </a:rPr>
              <a:t>and </a:t>
            </a:r>
            <a:r>
              <a:rPr lang="en-US" sz="2400" b="1" dirty="0" smtClean="0">
                <a:solidFill>
                  <a:srgbClr val="002060"/>
                </a:solidFill>
                <a:latin typeface="Calibri" pitchFamily="34" charset="0"/>
              </a:rPr>
              <a:t>October </a:t>
            </a:r>
            <a:r>
              <a:rPr lang="en-US" sz="2400" b="1" dirty="0">
                <a:solidFill>
                  <a:srgbClr val="002060"/>
                </a:solidFill>
                <a:latin typeface="Calibri" pitchFamily="34" charset="0"/>
              </a:rPr>
              <a:t>1, </a:t>
            </a:r>
            <a:r>
              <a:rPr lang="en-US" sz="2400" b="1" dirty="0" smtClean="0">
                <a:solidFill>
                  <a:srgbClr val="002060"/>
                </a:solidFill>
                <a:latin typeface="Calibri" pitchFamily="34" charset="0"/>
              </a:rPr>
              <a:t>2019 </a:t>
            </a:r>
            <a:r>
              <a:rPr lang="en-US" sz="2400" b="1" dirty="0">
                <a:solidFill>
                  <a:srgbClr val="002060"/>
                </a:solidFill>
                <a:latin typeface="Calibri" pitchFamily="34" charset="0"/>
              </a:rPr>
              <a:t>must be included as attachments to </a:t>
            </a:r>
            <a:r>
              <a:rPr lang="en-US" sz="2400" b="1" dirty="0" smtClean="0">
                <a:solidFill>
                  <a:srgbClr val="002060"/>
                </a:solidFill>
                <a:latin typeface="Calibri" pitchFamily="34" charset="0"/>
              </a:rPr>
              <a:t>Schedule </a:t>
            </a:r>
            <a:r>
              <a:rPr lang="en-US" sz="2400" b="1" dirty="0">
                <a:solidFill>
                  <a:srgbClr val="002060"/>
                </a:solidFill>
                <a:latin typeface="Calibri" pitchFamily="34" charset="0"/>
              </a:rPr>
              <a:t>396.</a:t>
            </a:r>
          </a:p>
          <a:p>
            <a:pPr marL="0" lvl="1">
              <a:spcAft>
                <a:spcPts val="1200"/>
              </a:spcAft>
            </a:pPr>
            <a:r>
              <a:rPr lang="en-US" sz="2400" b="1" dirty="0">
                <a:solidFill>
                  <a:srgbClr val="002060"/>
                </a:solidFill>
                <a:latin typeface="Calibri" pitchFamily="34" charset="0"/>
              </a:rPr>
              <a:t>Reminder: Annual public file reports must include a description of the supplemental EEO initiatives undertaken by station.</a:t>
            </a:r>
          </a:p>
          <a:p>
            <a:endParaRPr lang="en-US" sz="2400" b="1" dirty="0">
              <a:solidFill>
                <a:srgbClr val="002060"/>
              </a:solidFill>
              <a:latin typeface="Calibri" pitchFamily="34" charset="0"/>
            </a:endParaRPr>
          </a:p>
          <a:p>
            <a:endParaRPr lang="en-US" sz="2400" b="1" dirty="0">
              <a:solidFill>
                <a:srgbClr val="002060"/>
              </a:solidFill>
              <a:latin typeface="Calibri" pitchFamily="34" charset="0"/>
            </a:endParaRPr>
          </a:p>
        </p:txBody>
      </p:sp>
      <p:sp>
        <p:nvSpPr>
          <p:cNvPr id="5" name="Slide Number Placeholder 4"/>
          <p:cNvSpPr>
            <a:spLocks noGrp="1"/>
          </p:cNvSpPr>
          <p:nvPr>
            <p:ph type="sldNum" sz="quarter" idx="11"/>
          </p:nvPr>
        </p:nvSpPr>
        <p:spPr/>
        <p:txBody>
          <a:bodyPr/>
          <a:lstStyle/>
          <a:p>
            <a:pPr>
              <a:defRPr/>
            </a:pPr>
            <a:fld id="{8727AE9D-C307-4C5B-ADC1-AECF1653CB56}" type="slidenum">
              <a:rPr lang="en-US" smtClean="0"/>
              <a:pPr>
                <a:defRPr/>
              </a:pPr>
              <a:t>35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57200" y="762000"/>
            <a:ext cx="8229600" cy="579438"/>
          </a:xfrm>
          <a:noFill/>
          <a:ln>
            <a:miter lim="800000"/>
            <a:headEnd/>
            <a:tailEnd/>
          </a:ln>
        </p:spPr>
        <p:txBody>
          <a:bodyPr vert="horz" wrap="square" lIns="91440" tIns="45720" rIns="91440" bIns="45720" numCol="1" compatLnSpc="1">
            <a:prstTxWarp prst="textNoShape">
              <a:avLst/>
            </a:prstTxWarp>
          </a:bodyPr>
          <a:lstStyle/>
          <a:p>
            <a:pPr algn="l"/>
            <a:endParaRPr lang="en-US" sz="2000" dirty="0" smtClean="0"/>
          </a:p>
        </p:txBody>
      </p:sp>
      <p:sp>
        <p:nvSpPr>
          <p:cNvPr id="3" name="Content Placeholder 2"/>
          <p:cNvSpPr>
            <a:spLocks noGrp="1"/>
          </p:cNvSpPr>
          <p:nvPr>
            <p:ph idx="1"/>
          </p:nvPr>
        </p:nvSpPr>
        <p:spPr>
          <a:xfrm>
            <a:off x="457200" y="1066800"/>
            <a:ext cx="8229600" cy="5410200"/>
          </a:xfrm>
        </p:spPr>
        <p:txBody>
          <a:bodyPr rtlCol="0">
            <a:normAutofit fontScale="55000" lnSpcReduction="20000"/>
          </a:bodyPr>
          <a:lstStyle/>
          <a:p>
            <a:pPr marL="0" indent="0" algn="ctr" fontAlgn="auto">
              <a:lnSpc>
                <a:spcPct val="120000"/>
              </a:lnSpc>
              <a:spcAft>
                <a:spcPts val="1200"/>
              </a:spcAft>
              <a:buFont typeface="Arial" pitchFamily="34" charset="0"/>
              <a:buNone/>
              <a:defRPr/>
            </a:pPr>
            <a:r>
              <a:rPr lang="en-US" sz="4700" dirty="0" smtClean="0"/>
              <a:t>Post-filing Public Notices</a:t>
            </a:r>
          </a:p>
          <a:p>
            <a:pPr marL="0" indent="0" fontAlgn="auto">
              <a:lnSpc>
                <a:spcPct val="120000"/>
              </a:lnSpc>
              <a:spcAft>
                <a:spcPts val="1200"/>
              </a:spcAft>
              <a:buFont typeface="Arial" pitchFamily="34" charset="0"/>
              <a:buNone/>
              <a:defRPr/>
            </a:pPr>
            <a:r>
              <a:rPr lang="en-US" sz="4000" dirty="0" smtClean="0"/>
              <a:t>Post-filing Public Notices must be broadcast, </a:t>
            </a:r>
            <a:r>
              <a:rPr lang="en-US" sz="4000" u="sng" dirty="0" smtClean="0"/>
              <a:t>in station’s primary language</a:t>
            </a:r>
            <a:r>
              <a:rPr lang="en-US" sz="4000" dirty="0" smtClean="0"/>
              <a:t>, on October 1, October 16, November 1, November 16, December 1 and December 16: </a:t>
            </a:r>
          </a:p>
          <a:p>
            <a:pPr marL="400050" lvl="1" indent="0" fontAlgn="auto">
              <a:lnSpc>
                <a:spcPct val="120000"/>
              </a:lnSpc>
              <a:spcAft>
                <a:spcPts val="600"/>
              </a:spcAft>
              <a:buFont typeface="Arial" pitchFamily="34" charset="0"/>
              <a:buNone/>
              <a:defRPr/>
            </a:pPr>
            <a:r>
              <a:rPr lang="en-US" sz="4000" dirty="0" smtClean="0"/>
              <a:t>At least three of the six notices must be broadcast during drive-time (7-9 a.m. or 4-6 p.m.)</a:t>
            </a:r>
          </a:p>
          <a:p>
            <a:pPr marL="400050" lvl="1" indent="0" fontAlgn="auto">
              <a:lnSpc>
                <a:spcPct val="120000"/>
              </a:lnSpc>
              <a:spcAft>
                <a:spcPts val="600"/>
              </a:spcAft>
              <a:buFont typeface="Arial" pitchFamily="34" charset="0"/>
              <a:buNone/>
              <a:defRPr/>
            </a:pPr>
            <a:r>
              <a:rPr lang="en-US" sz="4000" dirty="0" smtClean="0"/>
              <a:t>At least one between 9 a.m. and noon</a:t>
            </a:r>
          </a:p>
          <a:p>
            <a:pPr marL="400050" lvl="1" indent="0" fontAlgn="auto">
              <a:lnSpc>
                <a:spcPct val="120000"/>
              </a:lnSpc>
              <a:spcAft>
                <a:spcPts val="600"/>
              </a:spcAft>
              <a:buFont typeface="Arial" pitchFamily="34" charset="0"/>
              <a:buNone/>
              <a:defRPr/>
            </a:pPr>
            <a:r>
              <a:rPr lang="en-US" sz="4000" dirty="0" smtClean="0"/>
              <a:t>At least one between noon and 4 p.m.</a:t>
            </a:r>
          </a:p>
          <a:p>
            <a:pPr marL="400050" lvl="1" indent="0" fontAlgn="auto">
              <a:lnSpc>
                <a:spcPct val="120000"/>
              </a:lnSpc>
              <a:spcAft>
                <a:spcPts val="1200"/>
              </a:spcAft>
              <a:buFont typeface="Arial" pitchFamily="34" charset="0"/>
              <a:buNone/>
              <a:defRPr/>
            </a:pPr>
            <a:r>
              <a:rPr lang="en-US" sz="4000" dirty="0" smtClean="0"/>
              <a:t>At least one between 7 p.m. and midnight</a:t>
            </a:r>
          </a:p>
          <a:p>
            <a:pPr marL="0" indent="0" fontAlgn="auto">
              <a:lnSpc>
                <a:spcPct val="120000"/>
              </a:lnSpc>
              <a:spcAft>
                <a:spcPts val="1200"/>
              </a:spcAft>
              <a:buFont typeface="Arial" pitchFamily="34" charset="0"/>
              <a:buNone/>
              <a:defRPr/>
            </a:pPr>
            <a:r>
              <a:rPr lang="en-US" sz="4000" dirty="0" smtClean="0"/>
              <a:t>Documentation reflecting times and dates of broadcast of all pre- and post-filing notices must be prepared and placed in local public inspection file within 7 days of last announcement.</a:t>
            </a:r>
          </a:p>
        </p:txBody>
      </p:sp>
      <p:sp>
        <p:nvSpPr>
          <p:cNvPr id="4" name="TextBox 3"/>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5" name="Slide Number Placeholder 4"/>
          <p:cNvSpPr>
            <a:spLocks noGrp="1"/>
          </p:cNvSpPr>
          <p:nvPr>
            <p:ph type="sldNum" sz="quarter" idx="11"/>
          </p:nvPr>
        </p:nvSpPr>
        <p:spPr/>
        <p:txBody>
          <a:bodyPr/>
          <a:lstStyle/>
          <a:p>
            <a:pPr>
              <a:defRPr/>
            </a:pPr>
            <a:fld id="{8727AE9D-C307-4C5B-ADC1-AECF1653CB56}" type="slidenum">
              <a:rPr lang="en-US" smtClean="0"/>
              <a:pPr>
                <a:defRPr/>
              </a:pPr>
              <a:t>36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79438"/>
          </a:xfrm>
        </p:spPr>
        <p:txBody>
          <a:bodyPr/>
          <a:lstStyle/>
          <a:p>
            <a:pPr algn="l"/>
            <a:endParaRPr lang="en-US" sz="2000" dirty="0"/>
          </a:p>
        </p:txBody>
      </p:sp>
      <p:sp>
        <p:nvSpPr>
          <p:cNvPr id="3" name="Content Placeholder 2"/>
          <p:cNvSpPr>
            <a:spLocks noGrp="1"/>
          </p:cNvSpPr>
          <p:nvPr>
            <p:ph idx="1"/>
          </p:nvPr>
        </p:nvSpPr>
        <p:spPr>
          <a:xfrm>
            <a:off x="457200" y="1066800"/>
            <a:ext cx="8229600" cy="4953000"/>
          </a:xfrm>
        </p:spPr>
        <p:txBody>
          <a:bodyPr>
            <a:noAutofit/>
          </a:bodyPr>
          <a:lstStyle/>
          <a:p>
            <a:pPr marL="0" indent="0">
              <a:spcBef>
                <a:spcPts val="0"/>
              </a:spcBef>
              <a:spcAft>
                <a:spcPts val="1200"/>
              </a:spcAft>
            </a:pPr>
            <a:r>
              <a:rPr lang="en-US" sz="2200" dirty="0" smtClean="0"/>
              <a:t>Translators and </a:t>
            </a:r>
            <a:r>
              <a:rPr lang="en-US" sz="2200" dirty="0" err="1" smtClean="0"/>
              <a:t>LPTV</a:t>
            </a:r>
            <a:r>
              <a:rPr lang="en-US" sz="2200" dirty="0" smtClean="0"/>
              <a:t> Stations -- Post-filing Local Public Notice:</a:t>
            </a:r>
          </a:p>
          <a:p>
            <a:pPr marL="915988" lvl="1" indent="0">
              <a:lnSpc>
                <a:spcPct val="110000"/>
              </a:lnSpc>
              <a:spcAft>
                <a:spcPts val="1200"/>
              </a:spcAft>
            </a:pPr>
            <a:r>
              <a:rPr lang="en-US" sz="2200" dirty="0" smtClean="0"/>
              <a:t>No on-air announcements required.</a:t>
            </a:r>
          </a:p>
          <a:p>
            <a:pPr marL="915988" lvl="1" indent="0">
              <a:lnSpc>
                <a:spcPct val="110000"/>
              </a:lnSpc>
              <a:spcAft>
                <a:spcPts val="1200"/>
              </a:spcAft>
            </a:pPr>
            <a:r>
              <a:rPr lang="en-US" sz="2200" dirty="0" smtClean="0"/>
              <a:t>Must publish a notice one time, immediately after filing, in a local newspaper. </a:t>
            </a:r>
          </a:p>
          <a:p>
            <a:pPr marL="915988" lvl="1" indent="0">
              <a:lnSpc>
                <a:spcPct val="110000"/>
              </a:lnSpc>
              <a:spcAft>
                <a:spcPts val="1200"/>
              </a:spcAft>
            </a:pPr>
            <a:r>
              <a:rPr lang="en-US" sz="2200" dirty="0" smtClean="0"/>
              <a:t>FCC does not require specific language, but announcement must include: Call sign, applicant, community, and transmitter site of translator.  Purpose of application (</a:t>
            </a:r>
            <a:r>
              <a:rPr lang="en-US" sz="2200" i="1" dirty="0" smtClean="0"/>
              <a:t>i.e.</a:t>
            </a:r>
            <a:r>
              <a:rPr lang="en-US" sz="2200" dirty="0" smtClean="0"/>
              <a:t> renewal).  Date application was filed.  Output channel and power of translator.  If applicable, call sign, community, and channel of station rebroadcast on translator.  Statement inviting comment to the FCC.</a:t>
            </a:r>
            <a:r>
              <a:rPr lang="en-US" sz="2000" dirty="0" smtClean="0"/>
              <a:t> </a:t>
            </a:r>
          </a:p>
        </p:txBody>
      </p:sp>
      <p:sp>
        <p:nvSpPr>
          <p:cNvPr id="4" name="Slide Number Placeholder 4"/>
          <p:cNvSpPr>
            <a:spLocks noGrp="1"/>
          </p:cNvSpPr>
          <p:nvPr>
            <p:ph type="sldNum" sz="quarter" idx="11"/>
          </p:nvPr>
        </p:nvSpPr>
        <p:spPr>
          <a:xfrm>
            <a:off x="6553200" y="6356350"/>
            <a:ext cx="2133600" cy="365125"/>
          </a:xfrm>
        </p:spPr>
        <p:txBody>
          <a:bodyPr/>
          <a:lstStyle/>
          <a:p>
            <a:pPr>
              <a:defRPr/>
            </a:pPr>
            <a:fld id="{8727AE9D-C307-4C5B-ADC1-AECF1653CB56}" type="slidenum">
              <a:rPr lang="en-US" smtClean="0"/>
              <a:pPr>
                <a:defRPr/>
              </a:pPr>
              <a:t>37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r>
              <a:rPr lang="en-US" smtClean="0"/>
              <a:t>The Renewal Process – Other Post-Filing Issues</a:t>
            </a:r>
          </a:p>
        </p:txBody>
      </p:sp>
      <p:sp>
        <p:nvSpPr>
          <p:cNvPr id="3" name="Text Placeholder 2"/>
          <p:cNvSpPr>
            <a:spLocks noGrp="1"/>
          </p:cNvSpPr>
          <p:nvPr>
            <p:ph idx="1"/>
          </p:nvPr>
        </p:nvSpPr>
        <p:spPr/>
        <p:txBody>
          <a:bodyPr/>
          <a:lstStyle/>
          <a:p>
            <a:pPr>
              <a:spcBef>
                <a:spcPct val="0"/>
              </a:spcBef>
              <a:spcAft>
                <a:spcPts val="1200"/>
              </a:spcAft>
            </a:pPr>
            <a:r>
              <a:rPr lang="en-US" dirty="0" smtClean="0"/>
              <a:t>Petitions to Deny – due by January 1  </a:t>
            </a:r>
          </a:p>
          <a:p>
            <a:pPr>
              <a:spcBef>
                <a:spcPct val="0"/>
              </a:spcBef>
              <a:spcAft>
                <a:spcPts val="1200"/>
              </a:spcAft>
            </a:pPr>
            <a:r>
              <a:rPr lang="en-US" dirty="0" smtClean="0"/>
              <a:t>License Expires – February 1</a:t>
            </a:r>
          </a:p>
          <a:p>
            <a:pPr>
              <a:spcBef>
                <a:spcPct val="0"/>
              </a:spcBef>
              <a:spcAft>
                <a:spcPts val="1200"/>
              </a:spcAft>
            </a:pPr>
            <a:r>
              <a:rPr lang="en-US" dirty="0" smtClean="0"/>
              <a:t>Duty to Amend (FCC Rule Section 1.65):</a:t>
            </a:r>
          </a:p>
          <a:p>
            <a:pPr>
              <a:spcBef>
                <a:spcPct val="0"/>
              </a:spcBef>
              <a:spcAft>
                <a:spcPts val="1200"/>
              </a:spcAft>
            </a:pPr>
            <a:r>
              <a:rPr lang="en-US" dirty="0" smtClean="0"/>
              <a:t>	Must report any “substantial and significant” changes</a:t>
            </a:r>
          </a:p>
          <a:p>
            <a:pPr>
              <a:spcBef>
                <a:spcPct val="0"/>
              </a:spcBef>
              <a:spcAft>
                <a:spcPts val="1200"/>
              </a:spcAft>
            </a:pPr>
            <a:r>
              <a:rPr lang="en-US" dirty="0" smtClean="0"/>
              <a:t>	Negative (</a:t>
            </a:r>
            <a:r>
              <a:rPr lang="en-US" i="1" dirty="0" smtClean="0"/>
              <a:t>i.e.,</a:t>
            </a:r>
            <a:r>
              <a:rPr lang="en-US" dirty="0" smtClean="0"/>
              <a:t> felony convictions, new character allegations)</a:t>
            </a:r>
          </a:p>
          <a:p>
            <a:pPr>
              <a:spcBef>
                <a:spcPct val="0"/>
              </a:spcBef>
              <a:spcAft>
                <a:spcPts val="1200"/>
              </a:spcAft>
            </a:pPr>
            <a:r>
              <a:rPr lang="en-US" dirty="0" smtClean="0"/>
              <a:t>	Positive (</a:t>
            </a:r>
            <a:r>
              <a:rPr lang="en-US" i="1" dirty="0" smtClean="0"/>
              <a:t>i.e.</a:t>
            </a:r>
            <a:r>
              <a:rPr lang="en-US" dirty="0" smtClean="0"/>
              <a:t>, resolution of a pending character charge)</a:t>
            </a:r>
          </a:p>
          <a:p>
            <a:pPr marL="0" indent="3175">
              <a:spcBef>
                <a:spcPct val="0"/>
              </a:spcBef>
              <a:spcAft>
                <a:spcPts val="1200"/>
              </a:spcAft>
            </a:pPr>
            <a:r>
              <a:rPr lang="en-US" dirty="0" smtClean="0"/>
              <a:t>No long form assignments or transfers while renewal pending.</a:t>
            </a: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38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457200" y="1020763"/>
            <a:ext cx="8229600" cy="579437"/>
          </a:xfrm>
          <a:noFill/>
          <a:ln>
            <a:miter lim="800000"/>
            <a:headEnd/>
            <a:tailEnd/>
          </a:ln>
        </p:spPr>
        <p:txBody>
          <a:bodyPr vert="horz" wrap="square" lIns="91440" tIns="45720" rIns="91440" bIns="45720" numCol="1" compatLnSpc="1">
            <a:prstTxWarp prst="textNoShape">
              <a:avLst/>
            </a:prstTxWarp>
          </a:bodyPr>
          <a:lstStyle/>
          <a:p>
            <a:r>
              <a:rPr lang="en-US" smtClean="0"/>
              <a:t>The Renewal Process – Some  Preparation Tips</a:t>
            </a:r>
          </a:p>
        </p:txBody>
      </p:sp>
      <p:sp>
        <p:nvSpPr>
          <p:cNvPr id="3" name="Text Placeholder 2"/>
          <p:cNvSpPr>
            <a:spLocks noGrp="1"/>
          </p:cNvSpPr>
          <p:nvPr>
            <p:ph idx="1"/>
          </p:nvPr>
        </p:nvSpPr>
        <p:spPr/>
        <p:txBody>
          <a:bodyPr/>
          <a:lstStyle/>
          <a:p>
            <a:pPr>
              <a:spcBef>
                <a:spcPct val="0"/>
              </a:spcBef>
              <a:spcAft>
                <a:spcPts val="1200"/>
              </a:spcAft>
            </a:pPr>
            <a:r>
              <a:rPr lang="en-US" dirty="0" smtClean="0"/>
              <a:t>Sooner rather than later:  </a:t>
            </a:r>
          </a:p>
          <a:p>
            <a:pPr marL="917575" lvl="2" indent="0">
              <a:spcBef>
                <a:spcPct val="0"/>
              </a:spcBef>
              <a:spcAft>
                <a:spcPts val="1200"/>
              </a:spcAft>
            </a:pPr>
            <a:r>
              <a:rPr lang="en-US" dirty="0" smtClean="0"/>
              <a:t>Review online public inspection file</a:t>
            </a:r>
          </a:p>
          <a:p>
            <a:pPr marL="917575" lvl="2" indent="0">
              <a:spcBef>
                <a:spcPct val="0"/>
              </a:spcBef>
              <a:spcAft>
                <a:spcPts val="1200"/>
              </a:spcAft>
            </a:pPr>
            <a:r>
              <a:rPr lang="en-US" dirty="0" smtClean="0"/>
              <a:t>Check and update address with FCC</a:t>
            </a:r>
          </a:p>
          <a:p>
            <a:pPr marL="917575" lvl="2" indent="0">
              <a:spcBef>
                <a:spcPct val="0"/>
              </a:spcBef>
              <a:spcAft>
                <a:spcPts val="1200"/>
              </a:spcAft>
            </a:pPr>
            <a:r>
              <a:rPr lang="en-US" dirty="0" smtClean="0"/>
              <a:t>Review EEO initiatives and discrimination complaints</a:t>
            </a:r>
          </a:p>
          <a:p>
            <a:pPr marL="917575" lvl="2" indent="0">
              <a:spcBef>
                <a:spcPct val="0"/>
              </a:spcBef>
              <a:spcAft>
                <a:spcPts val="1200"/>
              </a:spcAft>
            </a:pPr>
            <a:r>
              <a:rPr lang="en-US" dirty="0" smtClean="0"/>
              <a:t>Arrange for RF study, if necessary</a:t>
            </a: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39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0" y="1143000"/>
            <a:ext cx="8229600" cy="609600"/>
          </a:xfrm>
          <a:noFill/>
          <a:ln>
            <a:miter lim="800000"/>
            <a:headEnd/>
            <a:tailEnd/>
          </a:ln>
        </p:spPr>
        <p:txBody>
          <a:bodyPr vert="horz" wrap="square" lIns="91440" tIns="45720" rIns="91440" bIns="45720" numCol="1" compatLnSpc="1">
            <a:prstTxWarp prst="textNoShape">
              <a:avLst/>
            </a:prstTxWarp>
          </a:bodyPr>
          <a:lstStyle/>
          <a:p>
            <a:pPr algn="l"/>
            <a:r>
              <a:rPr lang="en-US" sz="3200" dirty="0" smtClean="0"/>
              <a:t>Timeline </a:t>
            </a:r>
            <a:r>
              <a:rPr lang="en-US" sz="2000" dirty="0" smtClean="0"/>
              <a:t>(</a:t>
            </a:r>
            <a:r>
              <a:rPr lang="en-US" sz="2000" i="1" dirty="0" smtClean="0"/>
              <a:t>continued</a:t>
            </a:r>
            <a:r>
              <a:rPr lang="en-US" sz="2000" dirty="0" smtClean="0"/>
              <a:t>)</a:t>
            </a:r>
          </a:p>
        </p:txBody>
      </p:sp>
      <p:sp>
        <p:nvSpPr>
          <p:cNvPr id="3" name="Content Placeholder 2"/>
          <p:cNvSpPr>
            <a:spLocks noGrp="1"/>
          </p:cNvSpPr>
          <p:nvPr>
            <p:ph idx="1"/>
          </p:nvPr>
        </p:nvSpPr>
        <p:spPr>
          <a:xfrm>
            <a:off x="609600" y="1828800"/>
            <a:ext cx="8077200" cy="4648200"/>
          </a:xfrm>
        </p:spPr>
        <p:txBody>
          <a:bodyPr rtlCol="0"/>
          <a:lstStyle/>
          <a:p>
            <a:pPr marL="0" indent="0" fontAlgn="auto">
              <a:spcAft>
                <a:spcPts val="1200"/>
              </a:spcAft>
              <a:buFont typeface="Arial" pitchFamily="34" charset="0"/>
              <a:buNone/>
              <a:defRPr/>
            </a:pPr>
            <a:r>
              <a:rPr lang="en-US" sz="3200" dirty="0" smtClean="0"/>
              <a:t>Missing the filing deadline can be expensive.</a:t>
            </a:r>
          </a:p>
          <a:p>
            <a:pPr marL="457200" indent="-457200" fontAlgn="auto">
              <a:spcAft>
                <a:spcPts val="1200"/>
              </a:spcAft>
              <a:buFont typeface="Arial" pitchFamily="34" charset="0"/>
              <a:buNone/>
              <a:defRPr/>
            </a:pPr>
            <a:r>
              <a:rPr lang="en-US" dirty="0" smtClean="0"/>
              <a:t>	FCC Fines:</a:t>
            </a:r>
          </a:p>
          <a:p>
            <a:pPr marL="457200" indent="-457200" fontAlgn="auto">
              <a:spcAft>
                <a:spcPts val="600"/>
              </a:spcAft>
              <a:buFont typeface="Arial" pitchFamily="34" charset="0"/>
              <a:buNone/>
              <a:defRPr/>
            </a:pPr>
            <a:r>
              <a:rPr lang="en-US" dirty="0" smtClean="0"/>
              <a:t>		Filing after 10/1 but before 2/1 – $1,500+</a:t>
            </a:r>
          </a:p>
          <a:p>
            <a:pPr marL="457200" indent="-457200" fontAlgn="auto">
              <a:spcAft>
                <a:spcPts val="1200"/>
              </a:spcAft>
              <a:buFont typeface="Arial" pitchFamily="34" charset="0"/>
              <a:buNone/>
              <a:defRPr/>
            </a:pPr>
            <a:r>
              <a:rPr lang="en-US" dirty="0" smtClean="0"/>
              <a:t>		Filing after 2/1 – $10,000+</a:t>
            </a:r>
          </a:p>
          <a:p>
            <a:pPr marL="457200" indent="-457200" fontAlgn="auto">
              <a:spcAft>
                <a:spcPts val="1200"/>
              </a:spcAft>
              <a:buFont typeface="Arial" pitchFamily="34" charset="0"/>
              <a:buNone/>
              <a:defRPr/>
            </a:pPr>
            <a:r>
              <a:rPr lang="en-US" dirty="0" smtClean="0"/>
              <a:t>	Additional Special Temporary Authority (STA) costs  to enable operation after 2/1.</a:t>
            </a:r>
          </a:p>
          <a:p>
            <a:pPr marL="457200" indent="-457200" fontAlgn="auto">
              <a:spcAft>
                <a:spcPts val="1200"/>
              </a:spcAft>
              <a:buFont typeface="Arial" pitchFamily="34" charset="0"/>
              <a:buNone/>
              <a:defRPr/>
            </a:pPr>
            <a:r>
              <a:rPr lang="en-US" dirty="0" smtClean="0"/>
              <a:t>	Legal Fees to obtain grant and reduce fines.</a:t>
            </a:r>
          </a:p>
          <a:p>
            <a:pPr marL="457200" indent="-457200" fontAlgn="auto">
              <a:spcAft>
                <a:spcPts val="1200"/>
              </a:spcAft>
              <a:buFont typeface="Arial" pitchFamily="34" charset="0"/>
              <a:buNone/>
              <a:defRPr/>
            </a:pPr>
            <a:r>
              <a:rPr lang="en-US" dirty="0" smtClean="0"/>
              <a:t>	Aggravation/Distraction/Hassle</a:t>
            </a:r>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990600"/>
            <a:ext cx="8229600" cy="5638800"/>
          </a:xfrm>
        </p:spPr>
        <p:txBody>
          <a:bodyPr/>
          <a:lstStyle/>
          <a:p>
            <a:pPr marL="0" indent="0" algn="ctr">
              <a:lnSpc>
                <a:spcPct val="110000"/>
              </a:lnSpc>
              <a:spcBef>
                <a:spcPct val="0"/>
              </a:spcBef>
            </a:pPr>
            <a:r>
              <a:rPr lang="en-US" sz="4800" dirty="0" smtClean="0"/>
              <a:t>Questions?</a:t>
            </a:r>
          </a:p>
          <a:p>
            <a:pPr marL="0" indent="0" algn="ctr">
              <a:lnSpc>
                <a:spcPct val="110000"/>
              </a:lnSpc>
              <a:spcBef>
                <a:spcPct val="0"/>
              </a:spcBef>
            </a:pPr>
            <a:r>
              <a:rPr lang="en-US" sz="4800" dirty="0" smtClean="0"/>
              <a:t>Thank </a:t>
            </a:r>
            <a:r>
              <a:rPr lang="en-US" sz="4800" smtClean="0"/>
              <a:t>You!</a:t>
            </a:r>
            <a:endParaRPr lang="en-US" sz="4800" dirty="0"/>
          </a:p>
          <a:p>
            <a:pPr marL="0" indent="0" algn="ctr">
              <a:lnSpc>
                <a:spcPct val="110000"/>
              </a:lnSpc>
              <a:spcBef>
                <a:spcPct val="0"/>
              </a:spcBef>
            </a:pPr>
            <a:r>
              <a:rPr lang="en-US" sz="2800" dirty="0" smtClean="0"/>
              <a:t>Francisco R. Montero &amp; Daniel A. Kirkpatrick</a:t>
            </a:r>
          </a:p>
          <a:p>
            <a:pPr marL="0" indent="0" algn="ctr">
              <a:spcBef>
                <a:spcPct val="0"/>
              </a:spcBef>
            </a:pPr>
            <a:endParaRPr lang="en-US" sz="2000" dirty="0" smtClean="0"/>
          </a:p>
          <a:p>
            <a:pPr marL="0" indent="0" algn="ctr">
              <a:spcBef>
                <a:spcPct val="0"/>
              </a:spcBef>
            </a:pPr>
            <a:r>
              <a:rPr lang="en-US" sz="2000" i="1" dirty="0" smtClean="0"/>
              <a:t>703-812-0480 </a:t>
            </a:r>
            <a:r>
              <a:rPr lang="en-US" sz="2000" i="1" dirty="0"/>
              <a:t>(w) / 703-812-0432 (w)</a:t>
            </a:r>
          </a:p>
          <a:p>
            <a:pPr marL="0" indent="0" algn="ctr">
              <a:spcBef>
                <a:spcPct val="0"/>
              </a:spcBef>
            </a:pPr>
            <a:r>
              <a:rPr lang="en-US" sz="2000" i="1" dirty="0"/>
              <a:t>202-841-6358 (m) / 703-967-1927 (m)</a:t>
            </a:r>
          </a:p>
          <a:p>
            <a:pPr marL="0" indent="0" algn="ctr">
              <a:spcBef>
                <a:spcPct val="0"/>
              </a:spcBef>
            </a:pPr>
            <a:r>
              <a:rPr lang="en-US" sz="2000" i="1" dirty="0">
                <a:hlinkClick r:id="rId3"/>
              </a:rPr>
              <a:t>montero@fhhlaw.com</a:t>
            </a:r>
            <a:r>
              <a:rPr lang="en-US" sz="2000" i="1" dirty="0"/>
              <a:t> / </a:t>
            </a:r>
            <a:r>
              <a:rPr lang="en-US" sz="2000" i="1" dirty="0">
                <a:hlinkClick r:id="rId4"/>
              </a:rPr>
              <a:t>kirkpatrick@fhhlaw.com</a:t>
            </a:r>
            <a:r>
              <a:rPr lang="en-US" sz="2000" i="1" dirty="0"/>
              <a:t> </a:t>
            </a:r>
            <a:endParaRPr lang="en-US" sz="2000" i="1" dirty="0" smtClean="0"/>
          </a:p>
          <a:p>
            <a:pPr marL="0" indent="0" algn="ctr">
              <a:spcBef>
                <a:spcPct val="0"/>
              </a:spcBef>
            </a:pPr>
            <a:endParaRPr lang="en-US" sz="2000" dirty="0"/>
          </a:p>
          <a:p>
            <a:pPr marL="0" indent="0" algn="ctr">
              <a:spcBef>
                <a:spcPct val="0"/>
              </a:spcBef>
            </a:pPr>
            <a:r>
              <a:rPr lang="en-US" sz="2000" dirty="0" smtClean="0"/>
              <a:t>Fletcher, </a:t>
            </a:r>
            <a:r>
              <a:rPr lang="en-US" sz="2000" dirty="0" err="1" smtClean="0"/>
              <a:t>Heald</a:t>
            </a:r>
            <a:r>
              <a:rPr lang="en-US" sz="2000" dirty="0" smtClean="0"/>
              <a:t> &amp; </a:t>
            </a:r>
            <a:r>
              <a:rPr lang="en-US" sz="2000" dirty="0" err="1" smtClean="0"/>
              <a:t>Hildreth</a:t>
            </a:r>
            <a:r>
              <a:rPr lang="en-US" sz="2000" dirty="0" smtClean="0"/>
              <a:t>, P.L.C.</a:t>
            </a:r>
          </a:p>
          <a:p>
            <a:pPr marL="0" indent="0" algn="ctr">
              <a:spcBef>
                <a:spcPct val="0"/>
              </a:spcBef>
            </a:pPr>
            <a:r>
              <a:rPr lang="en-US" sz="2000" dirty="0" smtClean="0"/>
              <a:t>1300 N. 17</a:t>
            </a:r>
            <a:r>
              <a:rPr lang="en-US" sz="2000" baseline="30000" dirty="0" smtClean="0"/>
              <a:t>th</a:t>
            </a:r>
            <a:r>
              <a:rPr lang="en-US" sz="2000" dirty="0" smtClean="0"/>
              <a:t> Street – 11</a:t>
            </a:r>
            <a:r>
              <a:rPr lang="en-US" sz="2000" baseline="30000" dirty="0" smtClean="0"/>
              <a:t>th</a:t>
            </a:r>
            <a:r>
              <a:rPr lang="en-US" sz="2000" dirty="0" smtClean="0"/>
              <a:t> Floor</a:t>
            </a:r>
          </a:p>
          <a:p>
            <a:pPr marL="0" indent="0" algn="ctr">
              <a:spcBef>
                <a:spcPct val="0"/>
              </a:spcBef>
            </a:pPr>
            <a:r>
              <a:rPr lang="en-US" sz="2000" dirty="0" smtClean="0"/>
              <a:t>Arlington, Virginia  22209</a:t>
            </a:r>
          </a:p>
        </p:txBody>
      </p:sp>
      <p:sp>
        <p:nvSpPr>
          <p:cNvPr id="3" name="Slide Number Placeholder 2"/>
          <p:cNvSpPr>
            <a:spLocks noGrp="1"/>
          </p:cNvSpPr>
          <p:nvPr>
            <p:ph type="sldNum" sz="quarter" idx="11"/>
          </p:nvPr>
        </p:nvSpPr>
        <p:spPr/>
        <p:txBody>
          <a:bodyPr/>
          <a:lstStyle/>
          <a:p>
            <a:pPr>
              <a:defRPr/>
            </a:pPr>
            <a:fld id="{8727AE9D-C307-4C5B-ADC1-AECF1653CB56}" type="slidenum">
              <a:rPr lang="en-US" smtClean="0"/>
              <a:pPr>
                <a:defRPr/>
              </a:pPr>
              <a:t>40</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990600"/>
            <a:ext cx="8229600" cy="579438"/>
          </a:xfrm>
          <a:noFill/>
          <a:ln>
            <a:miter lim="800000"/>
            <a:headEnd/>
            <a:tailEnd/>
          </a:ln>
        </p:spPr>
        <p:txBody>
          <a:bodyPr vert="horz" wrap="square" lIns="91440" tIns="45720" rIns="91440" bIns="45720" numCol="1" compatLnSpc="1">
            <a:prstTxWarp prst="textNoShape">
              <a:avLst/>
            </a:prstTxWarp>
          </a:bodyPr>
          <a:lstStyle/>
          <a:p>
            <a:r>
              <a:rPr lang="en-US" dirty="0" smtClean="0"/>
              <a:t>The New Form 2100, Schedule 303-S</a:t>
            </a:r>
          </a:p>
        </p:txBody>
      </p:sp>
      <p:sp>
        <p:nvSpPr>
          <p:cNvPr id="3" name="Content Placeholder 2"/>
          <p:cNvSpPr>
            <a:spLocks noGrp="1"/>
          </p:cNvSpPr>
          <p:nvPr>
            <p:ph idx="1"/>
          </p:nvPr>
        </p:nvSpPr>
        <p:spPr>
          <a:xfrm>
            <a:off x="685800" y="1676400"/>
            <a:ext cx="7772400" cy="4800600"/>
          </a:xfrm>
        </p:spPr>
        <p:txBody>
          <a:bodyPr/>
          <a:lstStyle/>
          <a:p>
            <a:pPr marL="0" indent="0">
              <a:spcBef>
                <a:spcPct val="0"/>
              </a:spcBef>
              <a:spcAft>
                <a:spcPts val="600"/>
              </a:spcAft>
            </a:pPr>
            <a:r>
              <a:rPr lang="en-US" dirty="0" smtClean="0"/>
              <a:t>New Filing Requirements:</a:t>
            </a:r>
          </a:p>
          <a:p>
            <a:pPr marL="914400" lvl="1" indent="0">
              <a:spcBef>
                <a:spcPct val="0"/>
              </a:spcBef>
              <a:spcAft>
                <a:spcPts val="600"/>
              </a:spcAft>
            </a:pPr>
            <a:r>
              <a:rPr lang="en-US" dirty="0" smtClean="0"/>
              <a:t>Must be filed in LMS filing system</a:t>
            </a:r>
          </a:p>
          <a:p>
            <a:pPr marL="914400" lvl="1" indent="0">
              <a:spcBef>
                <a:spcPct val="0"/>
              </a:spcBef>
              <a:spcAft>
                <a:spcPts val="600"/>
              </a:spcAft>
            </a:pPr>
            <a:r>
              <a:rPr lang="en-US" dirty="0" smtClean="0"/>
              <a:t>Substance of form mirrors previous Form 303-S</a:t>
            </a:r>
          </a:p>
          <a:p>
            <a:pPr marL="914400" lvl="1" indent="0">
              <a:spcBef>
                <a:spcPct val="0"/>
              </a:spcBef>
              <a:spcAft>
                <a:spcPts val="600"/>
              </a:spcAft>
            </a:pPr>
            <a:r>
              <a:rPr lang="en-US" dirty="0" smtClean="0"/>
              <a:t>LMS system accessible only using FRN</a:t>
            </a:r>
          </a:p>
          <a:p>
            <a:pPr marL="914400" lvl="1" indent="-914400">
              <a:spcBef>
                <a:spcPct val="0"/>
              </a:spcBef>
              <a:spcAft>
                <a:spcPts val="600"/>
              </a:spcAft>
            </a:pPr>
            <a:r>
              <a:rPr lang="en-US" dirty="0" smtClean="0"/>
              <a:t>New </a:t>
            </a:r>
            <a:r>
              <a:rPr lang="en-US" dirty="0"/>
              <a:t>On-line Public File rules</a:t>
            </a:r>
            <a:r>
              <a:rPr lang="en-US" dirty="0" smtClean="0"/>
              <a:t>:</a:t>
            </a:r>
          </a:p>
          <a:p>
            <a:pPr marL="914400" lvl="1" indent="0">
              <a:spcBef>
                <a:spcPct val="0"/>
              </a:spcBef>
              <a:spcAft>
                <a:spcPts val="600"/>
              </a:spcAft>
            </a:pPr>
            <a:r>
              <a:rPr lang="en-US" dirty="0" smtClean="0"/>
              <a:t>All public files now online</a:t>
            </a:r>
          </a:p>
          <a:p>
            <a:pPr marL="914400" lvl="1" indent="0">
              <a:spcBef>
                <a:spcPct val="0"/>
              </a:spcBef>
              <a:spcAft>
                <a:spcPts val="600"/>
              </a:spcAft>
            </a:pPr>
            <a:r>
              <a:rPr lang="en-US" dirty="0" smtClean="0"/>
              <a:t>Allows public to more easily review</a:t>
            </a:r>
          </a:p>
          <a:p>
            <a:pPr marL="914400" lvl="1" indent="0">
              <a:spcBef>
                <a:spcPct val="0"/>
              </a:spcBef>
              <a:spcAft>
                <a:spcPts val="600"/>
              </a:spcAft>
            </a:pPr>
            <a:r>
              <a:rPr lang="en-US" dirty="0" smtClean="0"/>
              <a:t>FCC staff can access to confirm contents and certifications in renewal application</a:t>
            </a:r>
            <a:endParaRPr lang="en-US" dirty="0"/>
          </a:p>
          <a:p>
            <a:pPr marL="914400" lvl="1" indent="0">
              <a:spcBef>
                <a:spcPct val="0"/>
              </a:spcBef>
              <a:spcAft>
                <a:spcPts val="600"/>
              </a:spcAft>
            </a:pPr>
            <a:endParaRPr lang="en-US" dirty="0" smtClean="0"/>
          </a:p>
        </p:txBody>
      </p:sp>
      <p:sp>
        <p:nvSpPr>
          <p:cNvPr id="4" name="Slide Number Placeholder 3"/>
          <p:cNvSpPr>
            <a:spLocks noGrp="1"/>
          </p:cNvSpPr>
          <p:nvPr>
            <p:ph type="sldNum" sz="quarter" idx="11"/>
          </p:nvPr>
        </p:nvSpPr>
        <p:spPr/>
        <p:txBody>
          <a:bodyPr/>
          <a:lstStyle/>
          <a:p>
            <a:pPr>
              <a:defRPr/>
            </a:pPr>
            <a:fld id="{8727AE9D-C307-4C5B-ADC1-AECF1653CB56}" type="slidenum">
              <a:rPr lang="en-US" smtClean="0"/>
              <a:pPr>
                <a:defRPr/>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914400"/>
            <a:ext cx="8229600" cy="579438"/>
          </a:xfrm>
          <a:noFill/>
          <a:ln>
            <a:miter lim="800000"/>
            <a:headEnd/>
            <a:tailEnd/>
          </a:ln>
        </p:spPr>
        <p:txBody>
          <a:bodyPr vert="horz" wrap="square" lIns="91440" tIns="45720" rIns="91440" bIns="45720" numCol="1" compatLnSpc="1">
            <a:prstTxWarp prst="textNoShape">
              <a:avLst/>
            </a:prstTxWarp>
          </a:bodyPr>
          <a:lstStyle/>
          <a:p>
            <a:endParaRPr lang="en-US" dirty="0" smtClean="0"/>
          </a:p>
        </p:txBody>
      </p:sp>
      <p:sp>
        <p:nvSpPr>
          <p:cNvPr id="3" name="Content Placeholder 2"/>
          <p:cNvSpPr>
            <a:spLocks noGrp="1"/>
          </p:cNvSpPr>
          <p:nvPr>
            <p:ph idx="1"/>
          </p:nvPr>
        </p:nvSpPr>
        <p:spPr>
          <a:xfrm>
            <a:off x="685800" y="1295400"/>
            <a:ext cx="7772400" cy="4724400"/>
          </a:xfrm>
        </p:spPr>
        <p:txBody>
          <a:bodyPr>
            <a:normAutofit/>
          </a:bodyPr>
          <a:lstStyle/>
          <a:p>
            <a:pPr marL="0" indent="0" algn="ctr">
              <a:spcBef>
                <a:spcPct val="0"/>
              </a:spcBef>
              <a:spcAft>
                <a:spcPts val="1800"/>
              </a:spcAft>
            </a:pPr>
            <a:r>
              <a:rPr lang="en-US" sz="3000" dirty="0" smtClean="0"/>
              <a:t>Pre-filing Public Notices</a:t>
            </a:r>
          </a:p>
          <a:p>
            <a:pPr marL="0" indent="0">
              <a:spcBef>
                <a:spcPct val="0"/>
              </a:spcBef>
              <a:spcAft>
                <a:spcPts val="1200"/>
              </a:spcAft>
            </a:pPr>
            <a:r>
              <a:rPr lang="en-US" dirty="0" smtClean="0"/>
              <a:t>Pre-filing Public Notices must be broadcast:</a:t>
            </a:r>
          </a:p>
          <a:p>
            <a:pPr marL="914400" lvl="1" indent="0">
              <a:spcBef>
                <a:spcPct val="0"/>
              </a:spcBef>
              <a:spcAft>
                <a:spcPts val="1200"/>
              </a:spcAft>
            </a:pPr>
            <a:r>
              <a:rPr lang="en-US" dirty="0" smtClean="0"/>
              <a:t>on August 1, August 16, September 1 and September 16 (at least two of the four notices must be broadcast during drive-time (7-9 a.m. or 4-6 p.m.)) in station’s </a:t>
            </a:r>
            <a:r>
              <a:rPr lang="en-US" u="sng" dirty="0" smtClean="0"/>
              <a:t>primary language</a:t>
            </a:r>
          </a:p>
          <a:p>
            <a:pPr marL="0" indent="0">
              <a:spcBef>
                <a:spcPct val="0"/>
              </a:spcBef>
            </a:pPr>
            <a:r>
              <a:rPr lang="en-US" dirty="0" smtClean="0"/>
              <a:t>Documentation of broadcasts must be prepared and posted to public inspection file after last post-filing announcement.</a:t>
            </a:r>
          </a:p>
          <a:p>
            <a:pPr marL="0" indent="0">
              <a:spcBef>
                <a:spcPct val="0"/>
              </a:spcBef>
            </a:pPr>
            <a:endParaRPr lang="en-US" dirty="0" smtClean="0"/>
          </a:p>
          <a:p>
            <a:pPr marL="0" indent="0" algn="ctr">
              <a:spcBef>
                <a:spcPct val="0"/>
              </a:spcBef>
              <a:spcAft>
                <a:spcPts val="600"/>
              </a:spcAft>
            </a:pPr>
            <a:endParaRPr lang="en-US" dirty="0" smtClean="0"/>
          </a:p>
        </p:txBody>
      </p:sp>
      <p:sp>
        <p:nvSpPr>
          <p:cNvPr id="4" name="TextBox 3"/>
          <p:cNvSpPr txBox="1">
            <a:spLocks noChangeArrowheads="1"/>
          </p:cNvSpPr>
          <p:nvPr/>
        </p:nvSpPr>
        <p:spPr bwMode="auto">
          <a:xfrm>
            <a:off x="6553200" y="586740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5" name="Slide Number Placeholder 4"/>
          <p:cNvSpPr>
            <a:spLocks noGrp="1"/>
          </p:cNvSpPr>
          <p:nvPr>
            <p:ph type="sldNum" sz="quarter" idx="11"/>
          </p:nvPr>
        </p:nvSpPr>
        <p:spPr/>
        <p:txBody>
          <a:bodyPr/>
          <a:lstStyle/>
          <a:p>
            <a:pPr>
              <a:defRPr/>
            </a:pPr>
            <a:fld id="{8727AE9D-C307-4C5B-ADC1-AECF1653CB56}" type="slidenum">
              <a:rPr lang="en-US" smtClean="0"/>
              <a:pPr>
                <a:defRPr/>
              </a:pPr>
              <a:t>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48600" cy="4953000"/>
          </a:xfrm>
        </p:spPr>
        <p:txBody>
          <a:bodyPr rtlCol="0">
            <a:normAutofit/>
          </a:bodyPr>
          <a:lstStyle/>
          <a:p>
            <a:pPr marL="0" indent="0" algn="ctr" fontAlgn="auto">
              <a:spcAft>
                <a:spcPts val="1200"/>
              </a:spcAft>
              <a:buFont typeface="Arial" pitchFamily="34" charset="0"/>
              <a:buNone/>
              <a:defRPr/>
            </a:pPr>
            <a:r>
              <a:rPr lang="en-US" sz="3000" dirty="0" smtClean="0"/>
              <a:t>Schedule 303-S</a:t>
            </a:r>
          </a:p>
          <a:p>
            <a:pPr marL="0" indent="0" fontAlgn="auto">
              <a:spcAft>
                <a:spcPts val="1200"/>
              </a:spcAft>
              <a:buFont typeface="Arial" pitchFamily="34" charset="0"/>
              <a:buNone/>
              <a:defRPr/>
            </a:pPr>
            <a:r>
              <a:rPr lang="en-US" dirty="0" smtClean="0"/>
              <a:t>General Considerations:</a:t>
            </a:r>
          </a:p>
          <a:p>
            <a:pPr marL="915988" lvl="1" indent="0" fontAlgn="auto">
              <a:spcAft>
                <a:spcPts val="1200"/>
              </a:spcAft>
              <a:buFont typeface="Arial" pitchFamily="34" charset="0"/>
              <a:buNone/>
              <a:defRPr/>
            </a:pPr>
            <a:r>
              <a:rPr lang="en-US" dirty="0" smtClean="0"/>
              <a:t>Single form for </a:t>
            </a:r>
            <a:r>
              <a:rPr lang="en-US" i="1" dirty="0" smtClean="0"/>
              <a:t>all</a:t>
            </a:r>
            <a:r>
              <a:rPr lang="en-US" dirty="0" smtClean="0"/>
              <a:t> broadcast stations, with some common sections for all services and some different sections for different services.</a:t>
            </a:r>
          </a:p>
          <a:p>
            <a:pPr marL="915988" lvl="1" indent="0" fontAlgn="auto">
              <a:lnSpc>
                <a:spcPct val="110000"/>
              </a:lnSpc>
              <a:spcAft>
                <a:spcPts val="1200"/>
              </a:spcAft>
              <a:buFont typeface="Arial" pitchFamily="34" charset="0"/>
              <a:buNone/>
              <a:defRPr/>
            </a:pPr>
            <a:r>
              <a:rPr lang="en-US" dirty="0" smtClean="0"/>
              <a:t>Boosters and translators are to be included on same form as main station.</a:t>
            </a:r>
          </a:p>
          <a:p>
            <a:pPr marL="915988" lvl="1" indent="0" fontAlgn="auto">
              <a:spcAft>
                <a:spcPts val="0"/>
              </a:spcAft>
              <a:buFont typeface="Arial" pitchFamily="34" charset="0"/>
              <a:buNone/>
              <a:defRPr/>
            </a:pPr>
            <a:r>
              <a:rPr lang="en-US" dirty="0" smtClean="0"/>
              <a:t>Broadcast auxiliaries renew automatically.  They are not listed on 303-S and no separate form is required.</a:t>
            </a:r>
          </a:p>
          <a:p>
            <a:pPr marL="0" indent="0" fontAlgn="auto">
              <a:spcAft>
                <a:spcPts val="0"/>
              </a:spcAft>
              <a:buFont typeface="Arial" pitchFamily="34" charset="0"/>
              <a:buNone/>
              <a:defRPr/>
            </a:pPr>
            <a:endParaRPr lang="en-US" dirty="0" smtClean="0"/>
          </a:p>
          <a:p>
            <a:pPr marL="0" indent="0" algn="ctr" fontAlgn="auto">
              <a:spcAft>
                <a:spcPts val="0"/>
              </a:spcAft>
              <a:buFont typeface="Arial" pitchFamily="34" charset="0"/>
              <a:buNone/>
              <a:defRPr/>
            </a:pPr>
            <a:endParaRPr lang="en-US" dirty="0" smtClean="0"/>
          </a:p>
        </p:txBody>
      </p:sp>
      <p:sp>
        <p:nvSpPr>
          <p:cNvPr id="4" name="TextBox 3"/>
          <p:cNvSpPr txBox="1">
            <a:spLocks noChangeArrowheads="1"/>
          </p:cNvSpPr>
          <p:nvPr/>
        </p:nvSpPr>
        <p:spPr bwMode="auto">
          <a:xfrm>
            <a:off x="6553200" y="6076950"/>
            <a:ext cx="2057400" cy="400050"/>
          </a:xfrm>
          <a:prstGeom prst="rect">
            <a:avLst/>
          </a:prstGeom>
          <a:noFill/>
          <a:ln w="9525">
            <a:noFill/>
            <a:miter lim="800000"/>
            <a:headEnd/>
            <a:tailEnd/>
          </a:ln>
        </p:spPr>
        <p:txBody>
          <a:bodyPr>
            <a:spAutoFit/>
          </a:bodyPr>
          <a:lstStyle/>
          <a:p>
            <a:r>
              <a:rPr lang="en-US" sz="2000" i="1">
                <a:solidFill>
                  <a:srgbClr val="002060"/>
                </a:solidFill>
                <a:latin typeface="Calibri" pitchFamily="34" charset="0"/>
              </a:rPr>
              <a:t>(continued)</a:t>
            </a:r>
          </a:p>
        </p:txBody>
      </p:sp>
      <p:sp>
        <p:nvSpPr>
          <p:cNvPr id="5" name="Slide Number Placeholder 4"/>
          <p:cNvSpPr>
            <a:spLocks noGrp="1"/>
          </p:cNvSpPr>
          <p:nvPr>
            <p:ph type="sldNum" sz="quarter" idx="11"/>
          </p:nvPr>
        </p:nvSpPr>
        <p:spPr/>
        <p:txBody>
          <a:bodyPr/>
          <a:lstStyle/>
          <a:p>
            <a:pPr>
              <a:defRPr/>
            </a:pPr>
            <a:fld id="{8727AE9D-C307-4C5B-ADC1-AECF1653CB56}" type="slidenum">
              <a:rPr lang="en-US" smtClean="0"/>
              <a:pPr>
                <a:defRPr/>
              </a:pPr>
              <a:t>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48600" cy="4876800"/>
          </a:xfrm>
        </p:spPr>
        <p:txBody>
          <a:bodyPr>
            <a:normAutofit fontScale="92500" lnSpcReduction="10000"/>
          </a:bodyPr>
          <a:lstStyle/>
          <a:p>
            <a:pPr marL="0" indent="0">
              <a:spcBef>
                <a:spcPts val="0"/>
              </a:spcBef>
              <a:spcAft>
                <a:spcPts val="1200"/>
              </a:spcAft>
            </a:pPr>
            <a:r>
              <a:rPr lang="en-US" dirty="0" smtClean="0"/>
              <a:t>Renewal of Boosters and Translators:</a:t>
            </a:r>
          </a:p>
          <a:p>
            <a:pPr marL="0" indent="0">
              <a:spcBef>
                <a:spcPts val="0"/>
              </a:spcBef>
              <a:spcAft>
                <a:spcPts val="1200"/>
              </a:spcAft>
            </a:pPr>
            <a:r>
              <a:rPr lang="en-US" dirty="0" smtClean="0"/>
              <a:t>Boosters:  List call signs, facility IDs, and communities of license in Form 303-S.</a:t>
            </a:r>
          </a:p>
          <a:p>
            <a:pPr marL="0" indent="0">
              <a:spcBef>
                <a:spcPts val="0"/>
              </a:spcBef>
              <a:spcAft>
                <a:spcPts val="1200"/>
              </a:spcAft>
            </a:pPr>
            <a:r>
              <a:rPr lang="en-US" dirty="0" smtClean="0"/>
              <a:t>Translators and </a:t>
            </a:r>
            <a:r>
              <a:rPr lang="en-US" dirty="0" err="1" smtClean="0"/>
              <a:t>LPTV</a:t>
            </a:r>
            <a:r>
              <a:rPr lang="en-US" dirty="0" smtClean="0"/>
              <a:t> Stations:</a:t>
            </a:r>
          </a:p>
          <a:p>
            <a:pPr marL="915988" lvl="1" indent="0">
              <a:lnSpc>
                <a:spcPct val="110000"/>
              </a:lnSpc>
              <a:spcAft>
                <a:spcPts val="1200"/>
              </a:spcAft>
            </a:pPr>
            <a:r>
              <a:rPr lang="en-US" dirty="0" smtClean="0"/>
              <a:t>Include on application of main station only if same licensee -- translators with different licensees must have separate renewal applications. </a:t>
            </a:r>
          </a:p>
          <a:p>
            <a:pPr marL="915988" lvl="1" indent="0">
              <a:spcAft>
                <a:spcPts val="1200"/>
              </a:spcAft>
            </a:pPr>
            <a:r>
              <a:rPr lang="en-US" dirty="0" smtClean="0"/>
              <a:t>Translator renewals filed based on state where translator is licensed, not state of station being rebroadcast.</a:t>
            </a:r>
          </a:p>
          <a:p>
            <a:pPr marL="915988" lvl="1" indent="0">
              <a:spcAft>
                <a:spcPts val="1200"/>
              </a:spcAft>
            </a:pPr>
            <a:r>
              <a:rPr lang="en-US" dirty="0" smtClean="0"/>
              <a:t>No pre-filing public notice required.</a:t>
            </a:r>
          </a:p>
          <a:p>
            <a:pPr marL="0" indent="0" algn="ctr">
              <a:spcBef>
                <a:spcPts val="0"/>
              </a:spcBef>
            </a:pPr>
            <a:endParaRPr lang="en-US" dirty="0" smtClean="0"/>
          </a:p>
        </p:txBody>
      </p:sp>
      <p:sp>
        <p:nvSpPr>
          <p:cNvPr id="4" name="TextBox 3"/>
          <p:cNvSpPr txBox="1"/>
          <p:nvPr/>
        </p:nvSpPr>
        <p:spPr>
          <a:xfrm>
            <a:off x="6553200" y="6076890"/>
            <a:ext cx="2057400" cy="400110"/>
          </a:xfrm>
          <a:prstGeom prst="rect">
            <a:avLst/>
          </a:prstGeom>
          <a:noFill/>
        </p:spPr>
        <p:txBody>
          <a:bodyPr wrap="square" rtlCol="0">
            <a:spAutoFit/>
          </a:bodyPr>
          <a:lstStyle/>
          <a:p>
            <a:r>
              <a:rPr lang="en-US" sz="2000" i="1" dirty="0" smtClean="0">
                <a:solidFill>
                  <a:srgbClr val="002060"/>
                </a:solidFill>
                <a:latin typeface="+mj-lt"/>
              </a:rPr>
              <a:t>(continued)</a:t>
            </a:r>
            <a:endParaRPr lang="en-US" sz="2000" i="1" dirty="0">
              <a:solidFill>
                <a:srgbClr val="002060"/>
              </a:solidFill>
              <a:latin typeface="+mj-lt"/>
            </a:endParaRPr>
          </a:p>
        </p:txBody>
      </p:sp>
      <p:sp>
        <p:nvSpPr>
          <p:cNvPr id="5" name="Slide Number Placeholder 4"/>
          <p:cNvSpPr>
            <a:spLocks noGrp="1"/>
          </p:cNvSpPr>
          <p:nvPr>
            <p:ph type="sldNum" sz="quarter" idx="11"/>
          </p:nvPr>
        </p:nvSpPr>
        <p:spPr>
          <a:xfrm>
            <a:off x="6553200" y="6356350"/>
            <a:ext cx="2133600" cy="365125"/>
          </a:xfrm>
        </p:spPr>
        <p:txBody>
          <a:bodyPr/>
          <a:lstStyle/>
          <a:p>
            <a:pPr>
              <a:defRPr/>
            </a:pPr>
            <a:fld id="{8727AE9D-C307-4C5B-ADC1-AECF1653CB56}" type="slidenum">
              <a:rPr lang="en-US" smtClean="0"/>
              <a:pPr>
                <a:defRPr/>
              </a:pPr>
              <a:t>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48600" cy="4876800"/>
          </a:xfrm>
        </p:spPr>
        <p:txBody>
          <a:bodyPr>
            <a:noAutofit/>
          </a:bodyPr>
          <a:lstStyle/>
          <a:p>
            <a:pPr marL="0" indent="0">
              <a:spcBef>
                <a:spcPts val="0"/>
              </a:spcBef>
              <a:spcAft>
                <a:spcPts val="1200"/>
              </a:spcAft>
            </a:pPr>
            <a:r>
              <a:rPr lang="en-US" sz="2000" dirty="0" smtClean="0"/>
              <a:t>Form 303-S</a:t>
            </a:r>
            <a:r>
              <a:rPr lang="en-US" sz="2000" dirty="0"/>
              <a:t> </a:t>
            </a:r>
            <a:r>
              <a:rPr lang="en-US" sz="2000" dirty="0" smtClean="0"/>
              <a:t>– Translators and LPTV Stations:</a:t>
            </a:r>
          </a:p>
          <a:p>
            <a:pPr marL="915988" lvl="1" indent="0">
              <a:lnSpc>
                <a:spcPct val="110000"/>
              </a:lnSpc>
              <a:spcAft>
                <a:spcPts val="1200"/>
              </a:spcAft>
            </a:pPr>
            <a:r>
              <a:rPr lang="en-US" sz="2000" dirty="0" smtClean="0"/>
              <a:t>List translators by call sign, facility ID and community of license.</a:t>
            </a:r>
          </a:p>
          <a:p>
            <a:pPr marL="915988" lvl="1" indent="0">
              <a:lnSpc>
                <a:spcPct val="110000"/>
              </a:lnSpc>
              <a:spcAft>
                <a:spcPts val="1200"/>
              </a:spcAft>
            </a:pPr>
            <a:r>
              <a:rPr lang="en-US" sz="2000" dirty="0" smtClean="0"/>
              <a:t>Certify that translator station is on-air. </a:t>
            </a:r>
          </a:p>
          <a:p>
            <a:pPr marL="915988" lvl="1" indent="0">
              <a:lnSpc>
                <a:spcPct val="110000"/>
              </a:lnSpc>
              <a:spcAft>
                <a:spcPts val="1200"/>
              </a:spcAft>
            </a:pPr>
            <a:r>
              <a:rPr lang="en-US" sz="2000" dirty="0" smtClean="0"/>
              <a:t>Identify station being rebroadcast by call sign, facility ID, and community of license </a:t>
            </a:r>
            <a:r>
              <a:rPr lang="en-US" sz="2000" u="sng" dirty="0" smtClean="0"/>
              <a:t>and</a:t>
            </a:r>
            <a:r>
              <a:rPr lang="en-US" sz="2000" dirty="0" smtClean="0"/>
              <a:t> certify that you have written consent to rebroadcast. </a:t>
            </a:r>
          </a:p>
          <a:p>
            <a:pPr marL="915988" lvl="1" indent="0">
              <a:lnSpc>
                <a:spcPct val="110000"/>
              </a:lnSpc>
              <a:spcAft>
                <a:spcPts val="1200"/>
              </a:spcAft>
            </a:pPr>
            <a:r>
              <a:rPr lang="en-US" sz="2000" dirty="0" smtClean="0"/>
              <a:t>Certify to compliance with RF exposure rules at translator site.</a:t>
            </a:r>
          </a:p>
          <a:p>
            <a:pPr marL="915988" lvl="1" indent="0">
              <a:lnSpc>
                <a:spcPct val="110000"/>
              </a:lnSpc>
              <a:spcAft>
                <a:spcPts val="1200"/>
              </a:spcAft>
            </a:pPr>
            <a:r>
              <a:rPr lang="en-US" sz="2000" dirty="0" smtClean="0"/>
              <a:t>FM Translators only – certify to compliance with translator contour rules for fill-in translators or translators used by AM stations.  </a:t>
            </a:r>
          </a:p>
          <a:p>
            <a:pPr marL="915988" lvl="1" indent="0"/>
            <a:r>
              <a:rPr lang="en-US" sz="2000" dirty="0" err="1" smtClean="0"/>
              <a:t>LPTV</a:t>
            </a:r>
            <a:r>
              <a:rPr lang="en-US" sz="2000" dirty="0" smtClean="0"/>
              <a:t> only – certify to </a:t>
            </a:r>
            <a:r>
              <a:rPr lang="en-US" sz="2000" dirty="0" err="1" smtClean="0"/>
              <a:t>EEO</a:t>
            </a:r>
            <a:r>
              <a:rPr lang="en-US" sz="2000" dirty="0" smtClean="0"/>
              <a:t> compliance and filing of Form 396.</a:t>
            </a:r>
          </a:p>
        </p:txBody>
      </p:sp>
      <p:sp>
        <p:nvSpPr>
          <p:cNvPr id="4" name="Slide Number Placeholder 4"/>
          <p:cNvSpPr>
            <a:spLocks noGrp="1"/>
          </p:cNvSpPr>
          <p:nvPr>
            <p:ph type="sldNum" sz="quarter" idx="11"/>
          </p:nvPr>
        </p:nvSpPr>
        <p:spPr>
          <a:xfrm>
            <a:off x="6553200" y="6356350"/>
            <a:ext cx="2133600" cy="365125"/>
          </a:xfrm>
        </p:spPr>
        <p:txBody>
          <a:bodyPr/>
          <a:lstStyle/>
          <a:p>
            <a:pPr>
              <a:defRPr/>
            </a:pPr>
            <a:fld id="{8727AE9D-C307-4C5B-ADC1-AECF1653CB56}" type="slidenum">
              <a:rPr lang="en-US" smtClean="0"/>
              <a:pPr>
                <a:defRPr/>
              </a:pPr>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31035"/>
            <a:ext cx="3352800" cy="34442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801" y="101507"/>
            <a:ext cx="1111178" cy="5080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8105</TotalTime>
  <Words>2388</Words>
  <Application>Microsoft Office PowerPoint</Application>
  <PresentationFormat>On-screen Show (4:3)</PresentationFormat>
  <Paragraphs>281</Paragraphs>
  <Slides>40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 Francisco R. Montero &amp; Daniel A. Kirkpatrick  </vt:lpstr>
      <vt:lpstr>The Agenda</vt:lpstr>
      <vt:lpstr>Radio Renewal Timeline</vt:lpstr>
      <vt:lpstr>Timeline (continued)</vt:lpstr>
      <vt:lpstr>The New Form 2100, Schedule 303-S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FCC Violations Certification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Public File (continued):</vt:lpstr>
      <vt:lpstr>Local Public File (continued):</vt:lpstr>
      <vt:lpstr>PowerPoint Presentation</vt:lpstr>
      <vt:lpstr>PowerPoint Presentation</vt:lpstr>
      <vt:lpstr>PowerPoint Presentation</vt:lpstr>
      <vt:lpstr>PowerPoint Presentation</vt:lpstr>
      <vt:lpstr>PowerPoint Presentation</vt:lpstr>
      <vt:lpstr>RF Compliance Flowchart </vt:lpstr>
      <vt:lpstr>PowerPoint Presentation</vt:lpstr>
      <vt:lpstr>PowerPoint Presentation</vt:lpstr>
      <vt:lpstr>PowerPoint Presentation</vt:lpstr>
      <vt:lpstr>PowerPoint Presentation</vt:lpstr>
      <vt:lpstr>PowerPoint Presentation</vt:lpstr>
      <vt:lpstr>PowerPoint Presentation</vt:lpstr>
      <vt:lpstr>The Renewal Process – Other Post-Filing Issues</vt:lpstr>
      <vt:lpstr>The Renewal Process – Some  Preparation Tips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dc:creator>
  <cp:lastModifiedBy>Joseph Potischman</cp:lastModifiedBy>
  <cp:revision>738</cp:revision>
  <dcterms:created xsi:type="dcterms:W3CDTF">2010-11-11T19:16:17Z</dcterms:created>
  <dcterms:modified xsi:type="dcterms:W3CDTF">2019-07-29T16:24:05Z</dcterms:modified>
</cp:coreProperties>
</file>